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737" r:id="rId2"/>
    <p:sldId id="4631" r:id="rId3"/>
    <p:sldId id="4670" r:id="rId4"/>
    <p:sldId id="454" r:id="rId5"/>
    <p:sldId id="4731" r:id="rId6"/>
    <p:sldId id="277" r:id="rId7"/>
    <p:sldId id="283" r:id="rId8"/>
    <p:sldId id="268" r:id="rId9"/>
    <p:sldId id="4730" r:id="rId10"/>
    <p:sldId id="4350" r:id="rId11"/>
    <p:sldId id="6387" r:id="rId12"/>
    <p:sldId id="4724" r:id="rId13"/>
    <p:sldId id="453" r:id="rId14"/>
    <p:sldId id="4671" r:id="rId15"/>
    <p:sldId id="519"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05"/>
    <a:srgbClr val="FFB90B"/>
    <a:srgbClr val="1B8F8B"/>
    <a:srgbClr val="E15B3F"/>
    <a:srgbClr val="0054A4"/>
    <a:srgbClr val="E9822C"/>
    <a:srgbClr val="59AD64"/>
    <a:srgbClr val="B3BAB7"/>
    <a:srgbClr val="B3BAB6"/>
    <a:srgbClr val="6CA9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9E196F-F6F3-20B8-D685-DDF2EC069C95}" v="228" dt="2025-05-12T23:02:00.532"/>
    <p1510:client id="{8B6811C2-2F15-524F-94B0-56F603AC3C2B}" v="731" dt="2025-05-12T23:17:19.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90" autoAdjust="0"/>
  </p:normalViewPr>
  <p:slideViewPr>
    <p:cSldViewPr snapToGrid="0">
      <p:cViewPr>
        <p:scale>
          <a:sx n="89" d="100"/>
          <a:sy n="89" d="100"/>
        </p:scale>
        <p:origin x="342" y="-231"/>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2024/Pie%20Charts%20for%20Sub%20Districts%202024080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2024/Pie%20Charts%20for%20Sub%20Districts%2020240806.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2024/Pie%20Charts%20for%20Sub%20Districts%202024080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2024/Pie%20Charts%20for%20Sub%20Districts%202024080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2024/Pie%20Charts%20for%20Sub%20Districts%202024080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2024/Pie%20Charts%20for%20Sub%20Districts%202024080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nevadadot.sharepoint.com/sites/HRDWorkingGroup/Shared%20Documents/Reports/Vacancy/CY%202025/Vacancy%20Report%2020250509%20for%20S.%20Hein%20Presentat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0"/>
              <a:t>D2 - Reno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Charts'!$B$11</c:f>
              <c:strCache>
                <c:ptCount val="1"/>
                <c:pt idx="0">
                  <c:v>D2 - Reno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FD3-4260-876D-8F4A4AE5E43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FD3-4260-876D-8F4A4AE5E43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Charts'!$C$11:$D$11</c:f>
              <c:numCache>
                <c:formatCode>0%</c:formatCode>
                <c:ptCount val="2"/>
                <c:pt idx="0">
                  <c:v>0.88655462184873945</c:v>
                </c:pt>
                <c:pt idx="1">
                  <c:v>0.1134453781512605</c:v>
                </c:pt>
              </c:numCache>
            </c:numRef>
          </c:val>
          <c:extLst>
            <c:ext xmlns:c16="http://schemas.microsoft.com/office/drawing/2014/chart" uri="{C3380CC4-5D6E-409C-BE32-E72D297353CC}">
              <c16:uniqueId val="{00000004-5FD3-4260-876D-8F4A4AE5E43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0"/>
              <a:t>D2 - Rural</a:t>
            </a:r>
          </a:p>
        </c:rich>
      </c:tx>
      <c:layout>
        <c:manualLayout>
          <c:xMode val="edge"/>
          <c:yMode val="edge"/>
          <c:x val="0.1047063091046514"/>
          <c:y val="2.782394816712480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Charts'!$B$12</c:f>
              <c:strCache>
                <c:ptCount val="1"/>
                <c:pt idx="0">
                  <c:v>D2 - Rural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25D-4519-8ED2-5C939382DA7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25D-4519-8ED2-5C939382DA7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Charts'!$C$12:$D$12</c:f>
              <c:numCache>
                <c:formatCode>0%</c:formatCode>
                <c:ptCount val="2"/>
                <c:pt idx="0">
                  <c:v>0.88732394366197187</c:v>
                </c:pt>
                <c:pt idx="1">
                  <c:v>0.11267605633802817</c:v>
                </c:pt>
              </c:numCache>
            </c:numRef>
          </c:val>
          <c:extLst>
            <c:ext xmlns:c16="http://schemas.microsoft.com/office/drawing/2014/chart" uri="{C3380CC4-5D6E-409C-BE32-E72D297353CC}">
              <c16:uniqueId val="{00000004-225D-4519-8ED2-5C939382DA74}"/>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0"/>
              <a:t>D3 - Winnemucca</a:t>
            </a:r>
          </a:p>
        </c:rich>
      </c:tx>
      <c:layout>
        <c:manualLayout>
          <c:xMode val="edge"/>
          <c:yMode val="edge"/>
          <c:x val="8.919640437089485E-2"/>
          <c:y val="4.171958902903709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Charts'!$B$16</c:f>
              <c:strCache>
                <c:ptCount val="1"/>
                <c:pt idx="0">
                  <c:v>D3 - Winnemucca Sub</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A24-4DBD-8D2D-3F555206A07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A24-4DBD-8D2D-3F555206A07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Charts'!$C$16:$D$16</c:f>
              <c:numCache>
                <c:formatCode>0%</c:formatCode>
                <c:ptCount val="2"/>
                <c:pt idx="0">
                  <c:v>0.82666666666666666</c:v>
                </c:pt>
                <c:pt idx="1">
                  <c:v>0.17333333333333334</c:v>
                </c:pt>
              </c:numCache>
            </c:numRef>
          </c:val>
          <c:extLst>
            <c:ext xmlns:c16="http://schemas.microsoft.com/office/drawing/2014/chart" uri="{C3380CC4-5D6E-409C-BE32-E72D297353CC}">
              <c16:uniqueId val="{00000004-8A24-4DBD-8D2D-3F555206A07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0"/>
              <a:t>D3 - Elko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Charts'!$B$15</c:f>
              <c:strCache>
                <c:ptCount val="1"/>
                <c:pt idx="0">
                  <c:v>D3 - Main</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BD2-4457-92C0-2414D6EB28E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BD2-4457-92C0-2414D6EB28E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Charts'!$C$15:$D$15</c:f>
              <c:numCache>
                <c:formatCode>0%</c:formatCode>
                <c:ptCount val="2"/>
                <c:pt idx="0">
                  <c:v>0.89090909090909087</c:v>
                </c:pt>
                <c:pt idx="1">
                  <c:v>0.10909090909090909</c:v>
                </c:pt>
              </c:numCache>
            </c:numRef>
          </c:val>
          <c:extLst>
            <c:ext xmlns:c16="http://schemas.microsoft.com/office/drawing/2014/chart" uri="{C3380CC4-5D6E-409C-BE32-E72D297353CC}">
              <c16:uniqueId val="{00000004-7BD2-4457-92C0-2414D6EB28E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0"/>
              <a:t>D3 - Ely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Charts'!$B$14</c:f>
              <c:strCache>
                <c:ptCount val="1"/>
                <c:pt idx="0">
                  <c:v>D3 - Ely Sub</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17E-4B57-AA6F-AF45450FE96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17E-4B57-AA6F-AF45450FE96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Charts'!$C$14:$D$14</c:f>
              <c:numCache>
                <c:formatCode>0%</c:formatCode>
                <c:ptCount val="2"/>
                <c:pt idx="0">
                  <c:v>0.90322580645161288</c:v>
                </c:pt>
                <c:pt idx="1">
                  <c:v>9.6774193548387094E-2</c:v>
                </c:pt>
              </c:numCache>
            </c:numRef>
          </c:val>
          <c:extLst>
            <c:ext xmlns:c16="http://schemas.microsoft.com/office/drawing/2014/chart" uri="{C3380CC4-5D6E-409C-BE32-E72D297353CC}">
              <c16:uniqueId val="{00000004-117E-4B57-AA6F-AF45450FE9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1"/>
              <a:t>District</a:t>
            </a:r>
            <a:r>
              <a:rPr lang="en-US" b="1" baseline="0"/>
              <a:t> 1</a:t>
            </a:r>
            <a:endParaRPr lang="en-US" b="1"/>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Charts'!$B$7</c:f>
              <c:strCache>
                <c:ptCount val="1"/>
                <c:pt idx="0">
                  <c:v>D1</c:v>
                </c:pt>
              </c:strCache>
            </c:strRef>
          </c:tx>
          <c:dPt>
            <c:idx val="0"/>
            <c:bubble3D val="0"/>
            <c:spPr>
              <a:solidFill>
                <a:schemeClr val="accent2">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65B-4414-B316-7163E1441F30}"/>
              </c:ext>
            </c:extLst>
          </c:dPt>
          <c:dPt>
            <c:idx val="1"/>
            <c:bubble3D val="0"/>
            <c:spPr>
              <a:solidFill>
                <a:schemeClr val="accent2">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65B-4414-B316-7163E1441F3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Charts'!$C$7:$D$7</c:f>
              <c:numCache>
                <c:formatCode>0%</c:formatCode>
                <c:ptCount val="2"/>
                <c:pt idx="0">
                  <c:v>0.86470588235294121</c:v>
                </c:pt>
                <c:pt idx="1">
                  <c:v>0.13529411764705881</c:v>
                </c:pt>
              </c:numCache>
            </c:numRef>
          </c:val>
          <c:extLst>
            <c:ext xmlns:c16="http://schemas.microsoft.com/office/drawing/2014/chart" uri="{C3380CC4-5D6E-409C-BE32-E72D297353CC}">
              <c16:uniqueId val="{00000004-265B-4414-B316-7163E1441F3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1"/>
              <a:t>District 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Charts'!$B$10</c:f>
              <c:strCache>
                <c:ptCount val="1"/>
                <c:pt idx="0">
                  <c:v>D2</c:v>
                </c:pt>
              </c:strCache>
            </c:strRef>
          </c:tx>
          <c:spPr>
            <a:effectLst>
              <a:outerShdw blurRad="50800" dist="38100" dir="2700000" algn="tl" rotWithShape="0">
                <a:prstClr val="black">
                  <a:alpha val="40000"/>
                </a:prstClr>
              </a:outerShdw>
            </a:effectLst>
          </c:spPr>
          <c:dPt>
            <c:idx val="0"/>
            <c:bubble3D val="0"/>
            <c:spPr>
              <a:solidFill>
                <a:schemeClr val="accent2">
                  <a:tint val="77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211-46FA-8C9E-77C70E51BC2A}"/>
              </c:ext>
            </c:extLst>
          </c:dPt>
          <c:dPt>
            <c:idx val="1"/>
            <c:bubble3D val="0"/>
            <c:spPr>
              <a:solidFill>
                <a:schemeClr val="accent2">
                  <a:shade val="76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211-46FA-8C9E-77C70E51BC2A}"/>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Charts'!$C$10:$D$10</c:f>
              <c:numCache>
                <c:formatCode>0%</c:formatCode>
                <c:ptCount val="2"/>
                <c:pt idx="0">
                  <c:v>0.88673139158576053</c:v>
                </c:pt>
                <c:pt idx="1">
                  <c:v>0.11326860841423948</c:v>
                </c:pt>
              </c:numCache>
            </c:numRef>
          </c:val>
          <c:extLst>
            <c:ext xmlns:c16="http://schemas.microsoft.com/office/drawing/2014/chart" uri="{C3380CC4-5D6E-409C-BE32-E72D297353CC}">
              <c16:uniqueId val="{00000004-3211-46FA-8C9E-77C70E51BC2A}"/>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1"/>
              <a:t>District</a:t>
            </a:r>
            <a:r>
              <a:rPr lang="en-US" b="1" baseline="0"/>
              <a:t> 3</a:t>
            </a:r>
            <a:endParaRPr lang="en-US" b="1"/>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Charts'!$B$13</c:f>
              <c:strCache>
                <c:ptCount val="1"/>
                <c:pt idx="0">
                  <c:v>D3</c:v>
                </c:pt>
              </c:strCache>
            </c:strRef>
          </c:tx>
          <c:spPr>
            <a:effectLst>
              <a:outerShdw blurRad="50800" dist="38100" dir="2700000" algn="tl" rotWithShape="0">
                <a:prstClr val="black">
                  <a:alpha val="40000"/>
                </a:prstClr>
              </a:outerShdw>
            </a:effectLst>
          </c:spPr>
          <c:dPt>
            <c:idx val="0"/>
            <c:bubble3D val="0"/>
            <c:spPr>
              <a:solidFill>
                <a:schemeClr val="accent2">
                  <a:tint val="77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6E6-4C70-9F73-FD9CB28048E9}"/>
              </c:ext>
            </c:extLst>
          </c:dPt>
          <c:dPt>
            <c:idx val="1"/>
            <c:bubble3D val="0"/>
            <c:spPr>
              <a:solidFill>
                <a:schemeClr val="accent2">
                  <a:shade val="76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6E6-4C70-9F73-FD9CB28048E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Charts'!$C$13:$D$13</c:f>
              <c:numCache>
                <c:formatCode>0%</c:formatCode>
                <c:ptCount val="2"/>
                <c:pt idx="0">
                  <c:v>0.87748344370860931</c:v>
                </c:pt>
                <c:pt idx="1">
                  <c:v>0.12251655629139073</c:v>
                </c:pt>
              </c:numCache>
            </c:numRef>
          </c:val>
          <c:extLst>
            <c:ext xmlns:c16="http://schemas.microsoft.com/office/drawing/2014/chart" uri="{C3380CC4-5D6E-409C-BE32-E72D297353CC}">
              <c16:uniqueId val="{00000004-66E6-4C70-9F73-FD9CB28048E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1"/>
              <a:t>HQ</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Charts'!$B$18</c:f>
              <c:strCache>
                <c:ptCount val="1"/>
                <c:pt idx="0">
                  <c:v>HQ</c:v>
                </c:pt>
              </c:strCache>
            </c:strRef>
          </c:tx>
          <c:spPr>
            <a:effectLst>
              <a:outerShdw blurRad="50800" dist="38100" dir="2700000" algn="tl" rotWithShape="0">
                <a:prstClr val="black">
                  <a:alpha val="40000"/>
                </a:prstClr>
              </a:outerShdw>
            </a:effectLst>
          </c:spPr>
          <c:dPt>
            <c:idx val="0"/>
            <c:bubble3D val="0"/>
            <c:spPr>
              <a:solidFill>
                <a:schemeClr val="accent2">
                  <a:tint val="77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1B9-4957-992A-E365D179DC20}"/>
              </c:ext>
            </c:extLst>
          </c:dPt>
          <c:dPt>
            <c:idx val="1"/>
            <c:bubble3D val="0"/>
            <c:spPr>
              <a:solidFill>
                <a:schemeClr val="accent2">
                  <a:shade val="76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1B9-4957-992A-E365D179DC20}"/>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Charts'!$C$18:$D$18</c:f>
              <c:numCache>
                <c:formatCode>0%</c:formatCode>
                <c:ptCount val="2"/>
                <c:pt idx="0">
                  <c:v>0.86977886977886976</c:v>
                </c:pt>
                <c:pt idx="1">
                  <c:v>0.13022113022113022</c:v>
                </c:pt>
              </c:numCache>
            </c:numRef>
          </c:val>
          <c:extLst>
            <c:ext xmlns:c16="http://schemas.microsoft.com/office/drawing/2014/chart" uri="{C3380CC4-5D6E-409C-BE32-E72D297353CC}">
              <c16:uniqueId val="{00000004-A1B9-4957-992A-E365D179DC20}"/>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1"/>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1"/>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000" b="1"/>
              <a:t>NDOT Statewide</a:t>
            </a:r>
          </a:p>
        </c:rich>
      </c:tx>
      <c:layout>
        <c:manualLayout>
          <c:xMode val="edge"/>
          <c:yMode val="edge"/>
          <c:x val="0.29573025502326894"/>
          <c:y val="4.29377154112764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Charts'!$B$21</c:f>
              <c:strCache>
                <c:ptCount val="1"/>
                <c:pt idx="0">
                  <c:v>Grand Total</c:v>
                </c:pt>
              </c:strCache>
            </c:strRef>
          </c:tx>
          <c:spPr>
            <a:ln w="38100">
              <a:noFill/>
            </a:ln>
            <a:effectLst>
              <a:outerShdw blurRad="50800" dist="38100" dir="2700000" algn="tl" rotWithShape="0">
                <a:prstClr val="black">
                  <a:alpha val="40000"/>
                </a:prstClr>
              </a:outerShdw>
            </a:effectLst>
          </c:spPr>
          <c:dPt>
            <c:idx val="0"/>
            <c:bubble3D val="0"/>
            <c:spPr>
              <a:solidFill>
                <a:schemeClr val="accent2">
                  <a:tint val="77000"/>
                </a:schemeClr>
              </a:solidFill>
              <a:ln w="381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828-4309-93BB-2CD52DD4DB0E}"/>
              </c:ext>
            </c:extLst>
          </c:dPt>
          <c:dPt>
            <c:idx val="1"/>
            <c:bubble3D val="0"/>
            <c:spPr>
              <a:solidFill>
                <a:schemeClr val="accent2">
                  <a:shade val="76000"/>
                </a:schemeClr>
              </a:solidFill>
              <a:ln w="381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828-4309-93BB-2CD52DD4DB0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Charts'!$C$21:$D$21</c:f>
              <c:numCache>
                <c:formatCode>0%</c:formatCode>
                <c:ptCount val="2"/>
                <c:pt idx="0">
                  <c:v>0.86567164179104483</c:v>
                </c:pt>
                <c:pt idx="1">
                  <c:v>0.13432835820895522</c:v>
                </c:pt>
              </c:numCache>
            </c:numRef>
          </c:val>
          <c:extLst>
            <c:ext xmlns:c16="http://schemas.microsoft.com/office/drawing/2014/chart" uri="{C3380CC4-5D6E-409C-BE32-E72D297353CC}">
              <c16:uniqueId val="{00000004-6828-4309-93BB-2CD52DD4DB0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0"/>
              <a:t>D1 - Main</a:t>
            </a:r>
          </a:p>
        </c:rich>
      </c:tx>
      <c:layout>
        <c:manualLayout>
          <c:xMode val="edge"/>
          <c:yMode val="edge"/>
          <c:x val="0.46650662157689876"/>
          <c:y val="2.781307895492520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Charts'!$B$8</c:f>
              <c:strCache>
                <c:ptCount val="1"/>
                <c:pt idx="0">
                  <c:v>D1 - Main</c:v>
                </c:pt>
              </c:strCache>
            </c:strRef>
          </c:tx>
          <c:spPr>
            <a:ln w="19050">
              <a:noFill/>
            </a:ln>
          </c:spPr>
          <c:dPt>
            <c:idx val="0"/>
            <c:bubble3D val="0"/>
            <c:spPr>
              <a:solidFill>
                <a:schemeClr val="accent1"/>
              </a:solidFill>
              <a:ln w="19050">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2BA-41DA-9D70-6C7FCEE53F02}"/>
              </c:ext>
            </c:extLst>
          </c:dPt>
          <c:dPt>
            <c:idx val="1"/>
            <c:bubble3D val="0"/>
            <c:spPr>
              <a:solidFill>
                <a:schemeClr val="accent2"/>
              </a:solidFill>
              <a:ln w="19050">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2BA-41DA-9D70-6C7FCEE53F02}"/>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Charts'!$C$8:$D$8</c:f>
              <c:numCache>
                <c:formatCode>0%</c:formatCode>
                <c:ptCount val="2"/>
                <c:pt idx="0">
                  <c:v>0.87668161434977576</c:v>
                </c:pt>
                <c:pt idx="1">
                  <c:v>0.12331838565022421</c:v>
                </c:pt>
              </c:numCache>
            </c:numRef>
          </c:val>
          <c:extLst>
            <c:ext xmlns:c16="http://schemas.microsoft.com/office/drawing/2014/chart" uri="{C3380CC4-5D6E-409C-BE32-E72D297353CC}">
              <c16:uniqueId val="{00000004-32BA-41DA-9D70-6C7FCEE53F0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2.2362416115260939E-2"/>
          <c:y val="0.62961655049142984"/>
          <c:w val="0.34435068729213153"/>
          <c:h val="0.3213679212392625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0"/>
              <a:t>D1 - Tonopah</a:t>
            </a:r>
          </a:p>
        </c:rich>
      </c:tx>
      <c:layout>
        <c:manualLayout>
          <c:xMode val="edge"/>
          <c:yMode val="edge"/>
          <c:x val="0.20003537376795841"/>
          <c:y val="4.712949230032743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'Pie Charts'!$B$9</c:f>
              <c:strCache>
                <c:ptCount val="1"/>
                <c:pt idx="0">
                  <c:v>D1 - Tonopah Sub</c:v>
                </c:pt>
              </c:strCache>
            </c:strRef>
          </c:tx>
          <c:spPr>
            <a:ln w="19050">
              <a:noFill/>
            </a:ln>
          </c:spPr>
          <c:dPt>
            <c:idx val="0"/>
            <c:bubble3D val="0"/>
            <c:spPr>
              <a:solidFill>
                <a:schemeClr val="accent1"/>
              </a:solidFill>
              <a:ln w="19050">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0C0-4441-BEB6-F629926ABCC9}"/>
              </c:ext>
            </c:extLst>
          </c:dPt>
          <c:dPt>
            <c:idx val="1"/>
            <c:bubble3D val="0"/>
            <c:spPr>
              <a:solidFill>
                <a:schemeClr val="accent2"/>
              </a:solidFill>
              <a:ln w="19050">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0C0-4441-BEB6-F629926ABCC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'Pie Charts'!$C$6:$D$6</c:f>
              <c:strCache>
                <c:ptCount val="2"/>
                <c:pt idx="0">
                  <c:v>Permanent Filled %</c:v>
                </c:pt>
                <c:pt idx="1">
                  <c:v>Permanent Vacant %</c:v>
                </c:pt>
              </c:strCache>
            </c:strRef>
          </c:cat>
          <c:val>
            <c:numRef>
              <c:f>'Pie Charts'!$C$9:$D$9</c:f>
              <c:numCache>
                <c:formatCode>0%</c:formatCode>
                <c:ptCount val="2"/>
                <c:pt idx="0">
                  <c:v>0.78125</c:v>
                </c:pt>
                <c:pt idx="1">
                  <c:v>0.21875</c:v>
                </c:pt>
              </c:numCache>
            </c:numRef>
          </c:val>
          <c:extLst>
            <c:ext xmlns:c16="http://schemas.microsoft.com/office/drawing/2014/chart" uri="{C3380CC4-5D6E-409C-BE32-E72D297353CC}">
              <c16:uniqueId val="{00000004-A0C0-4441-BEB6-F629926ABCC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Reversed" id="22">
  <a:schemeClr val="accent2"/>
</cs:colorStyle>
</file>

<file path=ppt/charts/colors16.xml><?xml version="1.0" encoding="utf-8"?>
<cs:colorStyle xmlns:cs="http://schemas.microsoft.com/office/drawing/2012/chartStyle" xmlns:a="http://schemas.openxmlformats.org/drawingml/2006/main" meth="withinLinearReversed" id="22">
  <a:schemeClr val="accent2"/>
</cs:colorStyle>
</file>

<file path=ppt/charts/colors17.xml><?xml version="1.0" encoding="utf-8"?>
<cs:colorStyle xmlns:cs="http://schemas.microsoft.com/office/drawing/2012/chartStyle" xmlns:a="http://schemas.openxmlformats.org/drawingml/2006/main" meth="withinLinearReversed" id="22">
  <a:schemeClr val="accent2"/>
</cs:colorStyle>
</file>

<file path=ppt/charts/colors18.xml><?xml version="1.0" encoding="utf-8"?>
<cs:colorStyle xmlns:cs="http://schemas.microsoft.com/office/drawing/2012/chartStyle" xmlns:a="http://schemas.openxmlformats.org/drawingml/2006/main" meth="withinLinearReversed" id="22">
  <a:schemeClr val="accent2"/>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2">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08A20-B862-4285-9FFD-4BEC2F868702}"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47379-94CD-45ED-B54F-9847076961C0}" type="slidenum">
              <a:rPr lang="en-US" smtClean="0"/>
              <a:t>‹#›</a:t>
            </a:fld>
            <a:endParaRPr lang="en-US"/>
          </a:p>
        </p:txBody>
      </p:sp>
    </p:spTree>
    <p:extLst>
      <p:ext uri="{BB962C8B-B14F-4D97-AF65-F5344CB8AC3E}">
        <p14:creationId xmlns:p14="http://schemas.microsoft.com/office/powerpoint/2010/main" val="65905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3113" y="1144588"/>
            <a:ext cx="5499100" cy="3092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4CA3CC-E040-426A-BD9D-8E6CA1306B4F}" type="slidenum">
              <a:rPr lang="en-US" smtClean="0"/>
              <a:pPr/>
              <a:t>1</a:t>
            </a:fld>
            <a:endParaRPr lang="en-US"/>
          </a:p>
        </p:txBody>
      </p:sp>
      <p:sp>
        <p:nvSpPr>
          <p:cNvPr id="5" name="Header Placeholder 4">
            <a:extLst>
              <a:ext uri="{FF2B5EF4-FFF2-40B4-BE49-F238E27FC236}">
                <a16:creationId xmlns:a16="http://schemas.microsoft.com/office/drawing/2014/main" id="{30C0EAEA-3B00-C002-E30B-623477902036}"/>
              </a:ext>
            </a:extLst>
          </p:cNvPr>
          <p:cNvSpPr>
            <a:spLocks noGrp="1"/>
          </p:cNvSpPr>
          <p:nvPr>
            <p:ph type="hdr" sz="quarter"/>
          </p:nvPr>
        </p:nvSpPr>
        <p:spPr/>
        <p:txBody>
          <a:bodyPr/>
          <a:lstStyle/>
          <a:p>
            <a:r>
              <a:rPr lang="en-US"/>
              <a:t>1</a:t>
            </a:r>
          </a:p>
        </p:txBody>
      </p:sp>
    </p:spTree>
    <p:extLst>
      <p:ext uri="{BB962C8B-B14F-4D97-AF65-F5344CB8AC3E}">
        <p14:creationId xmlns:p14="http://schemas.microsoft.com/office/powerpoint/2010/main" val="405442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Nevada is not alone in having to address this problem – all of the states, plus the federal government, are now actively researching, testing, or implementing alternative funding options.</a:t>
            </a:r>
          </a:p>
          <a:p>
            <a:r>
              <a:rPr lang="en-US" dirty="0"/>
              <a:t>I’ll briefly highlight the four main options states have taken: </a:t>
            </a:r>
          </a:p>
          <a:p>
            <a:pPr marL="174982" indent="-174982">
              <a:buFont typeface="Arial" panose="020B0604020202020204" pitchFamily="34" charset="0"/>
              <a:buChar char="•"/>
            </a:pPr>
            <a:r>
              <a:rPr lang="en-US" dirty="0"/>
              <a:t>General Fund revenue transfers</a:t>
            </a:r>
          </a:p>
          <a:p>
            <a:pPr marL="174982" indent="-174982">
              <a:buFont typeface="Arial" panose="020B0604020202020204" pitchFamily="34" charset="0"/>
              <a:buChar char="•"/>
            </a:pPr>
            <a:r>
              <a:rPr lang="en-US" dirty="0"/>
              <a:t>Special registration fees for EVs and hybrids</a:t>
            </a:r>
          </a:p>
          <a:p>
            <a:pPr marL="174982" indent="-174982">
              <a:buFont typeface="Arial" panose="020B0604020202020204" pitchFamily="34" charset="0"/>
              <a:buChar char="•"/>
            </a:pPr>
            <a:r>
              <a:rPr lang="en-US" dirty="0"/>
              <a:t>Taxes on electricity used to charge EVs, and</a:t>
            </a:r>
          </a:p>
          <a:p>
            <a:pPr marL="174982" indent="-174982">
              <a:buFont typeface="Arial" panose="020B0604020202020204" pitchFamily="34" charset="0"/>
              <a:buChar char="•"/>
            </a:pPr>
            <a:r>
              <a:rPr lang="en-US" dirty="0"/>
              <a:t>Per-mile Road Usage Charges (RUC)</a:t>
            </a:r>
          </a:p>
        </p:txBody>
      </p:sp>
      <p:sp>
        <p:nvSpPr>
          <p:cNvPr id="4" name="Slide Number Placeholder 3"/>
          <p:cNvSpPr>
            <a:spLocks noGrp="1"/>
          </p:cNvSpPr>
          <p:nvPr>
            <p:ph type="sldNum" sz="quarter" idx="5"/>
          </p:nvPr>
        </p:nvSpPr>
        <p:spPr/>
        <p:txBody>
          <a:bodyPr/>
          <a:lstStyle/>
          <a:p>
            <a:fld id="{AB98ADC7-6987-544C-ACCE-C11259DC543C}" type="slidenum">
              <a:rPr lang="en-US" smtClean="0"/>
              <a:t>10</a:t>
            </a:fld>
            <a:endParaRPr lang="en-US"/>
          </a:p>
        </p:txBody>
      </p:sp>
    </p:spTree>
    <p:extLst>
      <p:ext uri="{BB962C8B-B14F-4D97-AF65-F5344CB8AC3E}">
        <p14:creationId xmlns:p14="http://schemas.microsoft.com/office/powerpoint/2010/main" val="369928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most common response to declining gas tax revenue has been enactment of special registration fees (or “surcharges”) on electric vehicles. </a:t>
            </a:r>
          </a:p>
          <a:p>
            <a:r>
              <a:rPr lang="en-US"/>
              <a:t>Many states also extend those special fees to gas hybrid vehicles.</a:t>
            </a:r>
          </a:p>
          <a:p>
            <a:r>
              <a:rPr lang="en-US"/>
              <a:t>The fee amounts vary, as you can see on the far right of this slide, but the average fee in the U.S. is $130.</a:t>
            </a:r>
          </a:p>
          <a:p>
            <a:r>
              <a:rPr lang="en-US"/>
              <a:t>Nevada is one of the few states that has not considered a fee on EVs.</a:t>
            </a:r>
          </a:p>
          <a:p>
            <a:r>
              <a:rPr lang="en-US"/>
              <a:t>Based on our research, In Nevada, an EV fee that is comparable to what the average Nevada driver pays in gas taxes </a:t>
            </a:r>
            <a:r>
              <a:rPr lang="en-US" b="1"/>
              <a:t>would be about $166 per year</a:t>
            </a:r>
            <a:r>
              <a:rPr lang="en-US"/>
              <a:t>.</a:t>
            </a:r>
          </a:p>
        </p:txBody>
      </p:sp>
    </p:spTree>
    <p:extLst>
      <p:ext uri="{BB962C8B-B14F-4D97-AF65-F5344CB8AC3E}">
        <p14:creationId xmlns:p14="http://schemas.microsoft.com/office/powerpoint/2010/main" val="422837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147379-94CD-45ED-B54F-9847076961C0}" type="slidenum">
              <a:rPr lang="en-US" smtClean="0"/>
              <a:t>12</a:t>
            </a:fld>
            <a:endParaRPr lang="en-US"/>
          </a:p>
        </p:txBody>
      </p:sp>
    </p:spTree>
    <p:extLst>
      <p:ext uri="{BB962C8B-B14F-4D97-AF65-F5344CB8AC3E}">
        <p14:creationId xmlns:p14="http://schemas.microsoft.com/office/powerpoint/2010/main" val="331303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266700"/>
            <a:ext cx="5467350" cy="3074988"/>
          </a:xfrm>
        </p:spPr>
      </p:sp>
      <p:sp>
        <p:nvSpPr>
          <p:cNvPr id="3" name="Notes Placeholder 2"/>
          <p:cNvSpPr>
            <a:spLocks noGrp="1"/>
          </p:cNvSpPr>
          <p:nvPr>
            <p:ph type="body" idx="1"/>
          </p:nvPr>
        </p:nvSpPr>
        <p:spPr>
          <a:xfrm>
            <a:off x="336766" y="3400458"/>
            <a:ext cx="6265014" cy="5309989"/>
          </a:xfrm>
        </p:spPr>
        <p:txBody>
          <a:bodyPr/>
          <a:lstStyle/>
          <a:p>
            <a:pPr marL="336934" indent="-336934" fontAlgn="base">
              <a:lnSpc>
                <a:spcPct val="107000"/>
              </a:lnSpc>
              <a:buFont typeface="Symbol" panose="05050102010706020507" pitchFamily="18" charset="2"/>
              <a:buChar char=""/>
            </a:pPr>
            <a:endParaRPr lang="en-US" sz="1400">
              <a:latin typeface="Arial"/>
              <a:cs typeface="Arial"/>
            </a:endParaRPr>
          </a:p>
          <a:p>
            <a:endParaRPr lang="en-US"/>
          </a:p>
        </p:txBody>
      </p:sp>
      <p:sp>
        <p:nvSpPr>
          <p:cNvPr id="4" name="Slide Number Placeholder 3"/>
          <p:cNvSpPr>
            <a:spLocks noGrp="1"/>
          </p:cNvSpPr>
          <p:nvPr>
            <p:ph type="sldNum" sz="quarter" idx="5"/>
          </p:nvPr>
        </p:nvSpPr>
        <p:spPr/>
        <p:txBody>
          <a:bodyPr/>
          <a:lstStyle/>
          <a:p>
            <a:pPr defTabSz="898489">
              <a:defRPr/>
            </a:pPr>
            <a:fld id="{0E98FEEB-C1D4-4C55-A006-6DD2F97F6878}" type="slidenum">
              <a:rPr lang="en-US">
                <a:solidFill>
                  <a:prstClr val="black"/>
                </a:solidFill>
                <a:latin typeface="Calibri" panose="020F0502020204030204"/>
                <a:cs typeface="+mn-cs"/>
              </a:rPr>
              <a:pPr defTabSz="898489">
                <a:defRPr/>
              </a:pPr>
              <a:t>13</a:t>
            </a:fld>
            <a:endParaRPr lang="en-US">
              <a:solidFill>
                <a:prstClr val="black"/>
              </a:solidFill>
              <a:latin typeface="Calibri" panose="020F0502020204030204"/>
              <a:cs typeface="+mn-cs"/>
            </a:endParaRPr>
          </a:p>
        </p:txBody>
      </p:sp>
      <p:sp>
        <p:nvSpPr>
          <p:cNvPr id="5" name="Header Placeholder 4">
            <a:extLst>
              <a:ext uri="{FF2B5EF4-FFF2-40B4-BE49-F238E27FC236}">
                <a16:creationId xmlns:a16="http://schemas.microsoft.com/office/drawing/2014/main" id="{36BCBAC7-6160-1AD8-1C3D-82C9D7F550B1}"/>
              </a:ext>
            </a:extLst>
          </p:cNvPr>
          <p:cNvSpPr>
            <a:spLocks noGrp="1"/>
          </p:cNvSpPr>
          <p:nvPr>
            <p:ph type="hdr" sz="quarter"/>
          </p:nvPr>
        </p:nvSpPr>
        <p:spPr/>
        <p:txBody>
          <a:bodyPr/>
          <a:lstStyle/>
          <a:p>
            <a:r>
              <a:rPr lang="en-US"/>
              <a:t>1</a:t>
            </a:r>
          </a:p>
        </p:txBody>
      </p:sp>
    </p:spTree>
    <p:extLst>
      <p:ext uri="{BB962C8B-B14F-4D97-AF65-F5344CB8AC3E}">
        <p14:creationId xmlns:p14="http://schemas.microsoft.com/office/powerpoint/2010/main" val="2138998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266700"/>
            <a:ext cx="5467350" cy="3074988"/>
          </a:xfrm>
        </p:spPr>
      </p:sp>
      <p:sp>
        <p:nvSpPr>
          <p:cNvPr id="3" name="Notes Placeholder 2"/>
          <p:cNvSpPr>
            <a:spLocks noGrp="1"/>
          </p:cNvSpPr>
          <p:nvPr>
            <p:ph type="body" idx="1"/>
          </p:nvPr>
        </p:nvSpPr>
        <p:spPr>
          <a:xfrm>
            <a:off x="336766" y="3400458"/>
            <a:ext cx="6265014" cy="5309989"/>
          </a:xfrm>
        </p:spPr>
        <p:txBody>
          <a:bodyPr/>
          <a:lstStyle/>
          <a:p>
            <a:pPr marL="336934" indent="-336934" fontAlgn="base">
              <a:lnSpc>
                <a:spcPct val="107000"/>
              </a:lnSpc>
              <a:buFont typeface="Symbol" panose="05050102010706020507" pitchFamily="18" charset="2"/>
              <a:buChar char=""/>
            </a:pPr>
            <a:endParaRPr lang="en-US" sz="1400">
              <a:latin typeface="Arial"/>
              <a:cs typeface="Arial"/>
            </a:endParaRPr>
          </a:p>
          <a:p>
            <a:endParaRPr lang="en-US"/>
          </a:p>
        </p:txBody>
      </p:sp>
      <p:sp>
        <p:nvSpPr>
          <p:cNvPr id="4" name="Slide Number Placeholder 3"/>
          <p:cNvSpPr>
            <a:spLocks noGrp="1"/>
          </p:cNvSpPr>
          <p:nvPr>
            <p:ph type="sldNum" sz="quarter" idx="5"/>
          </p:nvPr>
        </p:nvSpPr>
        <p:spPr/>
        <p:txBody>
          <a:bodyPr/>
          <a:lstStyle/>
          <a:p>
            <a:pPr defTabSz="898489">
              <a:defRPr/>
            </a:pPr>
            <a:fld id="{0E98FEEB-C1D4-4C55-A006-6DD2F97F6878}" type="slidenum">
              <a:rPr lang="en-US">
                <a:solidFill>
                  <a:prstClr val="black"/>
                </a:solidFill>
                <a:latin typeface="Calibri" panose="020F0502020204030204"/>
                <a:cs typeface="+mn-cs"/>
              </a:rPr>
              <a:pPr defTabSz="898489">
                <a:defRPr/>
              </a:pPr>
              <a:t>14</a:t>
            </a:fld>
            <a:endParaRPr lang="en-US">
              <a:solidFill>
                <a:prstClr val="black"/>
              </a:solidFill>
              <a:latin typeface="Calibri" panose="020F0502020204030204"/>
              <a:cs typeface="+mn-cs"/>
            </a:endParaRPr>
          </a:p>
        </p:txBody>
      </p:sp>
      <p:sp>
        <p:nvSpPr>
          <p:cNvPr id="5" name="Header Placeholder 4">
            <a:extLst>
              <a:ext uri="{FF2B5EF4-FFF2-40B4-BE49-F238E27FC236}">
                <a16:creationId xmlns:a16="http://schemas.microsoft.com/office/drawing/2014/main" id="{36BCBAC7-6160-1AD8-1C3D-82C9D7F550B1}"/>
              </a:ext>
            </a:extLst>
          </p:cNvPr>
          <p:cNvSpPr>
            <a:spLocks noGrp="1"/>
          </p:cNvSpPr>
          <p:nvPr>
            <p:ph type="hdr" sz="quarter"/>
          </p:nvPr>
        </p:nvSpPr>
        <p:spPr/>
        <p:txBody>
          <a:bodyPr/>
          <a:lstStyle/>
          <a:p>
            <a:r>
              <a:rPr lang="en-US"/>
              <a:t>1</a:t>
            </a:r>
          </a:p>
        </p:txBody>
      </p:sp>
    </p:spTree>
    <p:extLst>
      <p:ext uri="{BB962C8B-B14F-4D97-AF65-F5344CB8AC3E}">
        <p14:creationId xmlns:p14="http://schemas.microsoft.com/office/powerpoint/2010/main" val="517164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solidFill>
                  <a:srgbClr val="FF0000"/>
                </a:solidFill>
              </a:rPr>
              <a:t>SONDRA SLIDE</a:t>
            </a:r>
          </a:p>
          <a:p>
            <a:endParaRPr lang="en-US" b="1" i="1">
              <a:solidFill>
                <a:srgbClr val="FF0000"/>
              </a:solidFill>
            </a:endParaRPr>
          </a:p>
          <a:p>
            <a:r>
              <a:rPr lang="en-US" b="1" i="1">
                <a:solidFill>
                  <a:srgbClr val="FF0000"/>
                </a:solidFill>
              </a:rPr>
              <a:t>Reiterate it’s the continuation of a process that will evolve over the course of the next year</a:t>
            </a:r>
          </a:p>
          <a:p>
            <a:r>
              <a:rPr lang="en-US" b="1" i="1">
                <a:solidFill>
                  <a:srgbClr val="FF0000"/>
                </a:solidFill>
              </a:rPr>
              <a:t>Ideally, the purpose is to have a project prioritization process at all stages of the performance based planning process</a:t>
            </a:r>
          </a:p>
          <a:p>
            <a:r>
              <a:rPr lang="en-US" b="1" i="1">
                <a:solidFill>
                  <a:srgbClr val="FF0000"/>
                </a:solidFill>
              </a:rPr>
              <a:t>Started with the STIP – this is the beginning of the implementation of the ONTP</a:t>
            </a:r>
          </a:p>
          <a:p>
            <a:endParaRPr lang="en-US" b="1" i="1">
              <a:solidFill>
                <a:srgbClr val="FF0000"/>
              </a:solidFill>
            </a:endParaRPr>
          </a:p>
          <a:p>
            <a:r>
              <a:rPr lang="en-US" b="1" i="1">
                <a:solidFill>
                  <a:srgbClr val="FF0000"/>
                </a:solidFill>
              </a:rPr>
              <a:t>Without the Mid-Range process established, the current STIP Prioritization requires collecting a project list of both programmed projects as well as projects that are not programmed.  This is a culture shift at NDOT.</a:t>
            </a:r>
          </a:p>
          <a:p>
            <a:endParaRPr lang="en-US" b="1" i="1">
              <a:solidFill>
                <a:srgbClr val="FF0000"/>
              </a:solidFill>
            </a:endParaRPr>
          </a:p>
          <a:p>
            <a:r>
              <a:rPr lang="en-US" b="1" i="1">
                <a:solidFill>
                  <a:srgbClr val="FF0000"/>
                </a:solidFill>
              </a:rPr>
              <a:t>The goal of the mid-range is to better establish a program outside of the STIP/ Work Program.</a:t>
            </a:r>
          </a:p>
        </p:txBody>
      </p:sp>
      <p:sp>
        <p:nvSpPr>
          <p:cNvPr id="5" name="Slide Number Placeholder 4">
            <a:extLst>
              <a:ext uri="{FF2B5EF4-FFF2-40B4-BE49-F238E27FC236}">
                <a16:creationId xmlns:a16="http://schemas.microsoft.com/office/drawing/2014/main" id="{D490A1AC-4D7B-4A18-BDCD-26078E106098}"/>
              </a:ext>
            </a:extLst>
          </p:cNvPr>
          <p:cNvSpPr>
            <a:spLocks noGrp="1"/>
          </p:cNvSpPr>
          <p:nvPr>
            <p:ph type="sldNum" sz="quarter" idx="5"/>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884724A1-AF15-43E9-AAF4-7290356B121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35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305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98ADC7-6987-544C-ACCE-C11259DC543C}" type="slidenum">
              <a:rPr lang="en-US" smtClean="0"/>
              <a:t>16</a:t>
            </a:fld>
            <a:endParaRPr lang="en-US"/>
          </a:p>
        </p:txBody>
      </p:sp>
    </p:spTree>
    <p:extLst>
      <p:ext uri="{BB962C8B-B14F-4D97-AF65-F5344CB8AC3E}">
        <p14:creationId xmlns:p14="http://schemas.microsoft.com/office/powerpoint/2010/main" val="314477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6934" indent="-336934">
              <a:buFont typeface="Arial,Sans-Serif"/>
              <a:buChar char="•"/>
            </a:pPr>
            <a:r>
              <a:rPr lang="en-US" dirty="0">
                <a:latin typeface="Arial"/>
                <a:cs typeface="Arial"/>
              </a:rPr>
              <a:t>NDOT is responsible for the planning, construction, operation and maintenance of 13,000+ lane miles of highway and over 1,000 bridges that make up Nevada’s highway system.</a:t>
            </a:r>
          </a:p>
          <a:p>
            <a:pPr marL="336934" indent="-336934">
              <a:buFont typeface="Arial,Sans-Serif"/>
              <a:buChar char="•"/>
            </a:pPr>
            <a:r>
              <a:rPr lang="en-US" dirty="0">
                <a:latin typeface="Arial"/>
                <a:cs typeface="Arial"/>
              </a:rPr>
              <a:t>We maintain the highways that get food and other supplies to Nevada families.</a:t>
            </a:r>
          </a:p>
          <a:p>
            <a:pPr marL="336934" indent="-336934">
              <a:buFont typeface="Arial,Sans-Serif"/>
              <a:buChar char="•"/>
            </a:pPr>
            <a:r>
              <a:rPr lang="en-US" dirty="0">
                <a:latin typeface="Arial"/>
                <a:cs typeface="Arial"/>
              </a:rPr>
              <a:t>Our highway system supports more than half of all vehicles traffic and 72% of all heavy truck traffic. </a:t>
            </a:r>
            <a:endParaRPr lang="en-US" dirty="0"/>
          </a:p>
          <a:p>
            <a:pPr marL="336934" indent="-336934">
              <a:buFont typeface="Arial,Sans-Serif"/>
              <a:buChar char="•"/>
            </a:pPr>
            <a:r>
              <a:rPr lang="en-US" dirty="0"/>
              <a:t>14% of all Nevada Roads</a:t>
            </a:r>
          </a:p>
          <a:p>
            <a:pPr marL="336934" indent="-336934">
              <a:buFont typeface="Arial,Sans-Serif"/>
              <a:buChar char="•"/>
            </a:pPr>
            <a:r>
              <a:rPr lang="en-US" dirty="0"/>
              <a:t>51% of all vehicular traffic</a:t>
            </a:r>
          </a:p>
          <a:p>
            <a:pPr marL="336934" indent="-336934">
              <a:buFont typeface="Arial,Sans-Serif"/>
              <a:buChar char="•"/>
            </a:pPr>
            <a:r>
              <a:rPr lang="en-US" dirty="0"/>
              <a:t>72% of all heavy truck traffic</a:t>
            </a:r>
          </a:p>
          <a:p>
            <a:pPr marL="336934" indent="-336934">
              <a:buFont typeface="Arial,Sans-Serif"/>
              <a:buChar char="•"/>
            </a:pPr>
            <a:endParaRPr lang="en-US" dirty="0"/>
          </a:p>
          <a:p>
            <a:r>
              <a:rPr lang="en-US" b="1" dirty="0">
                <a:latin typeface="Arial"/>
                <a:cs typeface="Arial"/>
              </a:rPr>
              <a:t>Vision Statement:</a:t>
            </a:r>
            <a:endParaRPr lang="en-US" dirty="0">
              <a:latin typeface="Arial"/>
              <a:cs typeface="Arial"/>
            </a:endParaRPr>
          </a:p>
          <a:p>
            <a:pPr marL="336934" indent="-336934">
              <a:buFont typeface="Arial,Sans-Serif"/>
              <a:buChar char="•"/>
            </a:pPr>
            <a:r>
              <a:rPr lang="en-US" dirty="0">
                <a:latin typeface="Arial"/>
                <a:cs typeface="Arial"/>
              </a:rPr>
              <a:t>To be a leader and partner in delivering effective transportation solutions for a safe and connected Nevada</a:t>
            </a:r>
          </a:p>
          <a:p>
            <a:pPr marL="336934" indent="-336934">
              <a:buFont typeface="Arial,Sans-Serif"/>
              <a:buChar char="•"/>
            </a:pPr>
            <a:endParaRPr lang="en-US" dirty="0"/>
          </a:p>
          <a:p>
            <a:r>
              <a:rPr lang="en-US" b="1" dirty="0">
                <a:latin typeface="Arial"/>
                <a:cs typeface="Arial"/>
              </a:rPr>
              <a:t>Mission Statement:</a:t>
            </a:r>
            <a:endParaRPr lang="en-US" dirty="0">
              <a:latin typeface="Arial"/>
              <a:cs typeface="Arial"/>
            </a:endParaRPr>
          </a:p>
          <a:p>
            <a:pPr marL="280778" indent="-280778">
              <a:buFont typeface="Arial,Sans-Serif"/>
              <a:buChar char="•"/>
            </a:pPr>
            <a:r>
              <a:rPr lang="en-US" dirty="0">
                <a:latin typeface="Arial"/>
                <a:cs typeface="Arial"/>
              </a:rPr>
              <a:t>Provide, operate, and preserve a transportation system that enhances safety, quality of life, and economic development through innovation, environmental stewardship, and a dedicated workforce</a:t>
            </a:r>
          </a:p>
          <a:p>
            <a:pPr marL="280778" indent="-280778">
              <a:buFont typeface="Arial,Sans-Serif"/>
              <a:buChar char="•"/>
            </a:pPr>
            <a:endParaRPr lang="en-US" dirty="0"/>
          </a:p>
          <a:p>
            <a:r>
              <a:rPr lang="en-US" b="1" dirty="0">
                <a:latin typeface="Arial"/>
                <a:cs typeface="Arial"/>
              </a:rPr>
              <a:t>Goals:</a:t>
            </a:r>
            <a:endParaRPr lang="en-US" dirty="0">
              <a:latin typeface="Arial"/>
              <a:cs typeface="Arial"/>
            </a:endParaRPr>
          </a:p>
          <a:p>
            <a:pPr marL="280778" indent="-280778">
              <a:buFont typeface="Arial,Sans-Serif"/>
              <a:buChar char="•"/>
            </a:pPr>
            <a:r>
              <a:rPr lang="en-US" dirty="0">
                <a:latin typeface="Arial"/>
                <a:cs typeface="Arial"/>
              </a:rPr>
              <a:t>Safety First</a:t>
            </a:r>
          </a:p>
          <a:p>
            <a:pPr marL="280778" indent="-280778">
              <a:buFont typeface="Arial,Sans-Serif"/>
              <a:buChar char="•"/>
            </a:pPr>
            <a:r>
              <a:rPr lang="en-US" dirty="0">
                <a:latin typeface="Arial"/>
                <a:cs typeface="Arial"/>
              </a:rPr>
              <a:t>Cultivate Environmental Stewardship</a:t>
            </a:r>
          </a:p>
          <a:p>
            <a:pPr marL="280778" indent="-280778">
              <a:buFont typeface="Arial,Sans-Serif"/>
              <a:buChar char="•"/>
            </a:pPr>
            <a:r>
              <a:rPr lang="en-US" dirty="0">
                <a:latin typeface="Arial"/>
                <a:cs typeface="Arial"/>
              </a:rPr>
              <a:t>Efficiently Operate &amp; Maintain the State Transportation System</a:t>
            </a:r>
          </a:p>
          <a:p>
            <a:pPr marL="280778" indent="-280778">
              <a:buFont typeface="Arial,Sans-Serif"/>
              <a:buChar char="•"/>
            </a:pPr>
            <a:r>
              <a:rPr lang="en-US" dirty="0">
                <a:latin typeface="Arial"/>
                <a:cs typeface="Arial"/>
              </a:rPr>
              <a:t>Enhance Internal &amp; External Communications</a:t>
            </a:r>
          </a:p>
          <a:p>
            <a:pPr marL="280778" indent="-280778">
              <a:buFont typeface="Arial,Sans-Serif"/>
              <a:buChar char="•"/>
            </a:pPr>
            <a:r>
              <a:rPr lang="en-US" dirty="0">
                <a:latin typeface="Arial"/>
                <a:cs typeface="Arial"/>
              </a:rPr>
              <a:t>Enhance Organizational and Workforce Development </a:t>
            </a:r>
          </a:p>
          <a:p>
            <a:pPr marL="280778" indent="-280778">
              <a:buFont typeface="Arial,Sans-Serif"/>
              <a:buChar char="•"/>
            </a:pPr>
            <a:r>
              <a:rPr lang="en-US" dirty="0">
                <a:latin typeface="Arial"/>
                <a:cs typeface="Arial"/>
              </a:rPr>
              <a:t>Consistent and Effective Data Management</a:t>
            </a:r>
          </a:p>
          <a:p>
            <a:endParaRPr lang="en-US" dirty="0"/>
          </a:p>
        </p:txBody>
      </p:sp>
      <p:sp>
        <p:nvSpPr>
          <p:cNvPr id="4" name="Slide Number Placeholder 3"/>
          <p:cNvSpPr>
            <a:spLocks noGrp="1"/>
          </p:cNvSpPr>
          <p:nvPr>
            <p:ph type="sldNum" sz="quarter" idx="5"/>
          </p:nvPr>
        </p:nvSpPr>
        <p:spPr/>
        <p:txBody>
          <a:bodyPr/>
          <a:lstStyle/>
          <a:p>
            <a:fld id="{E44CA3CC-E040-426A-BD9D-8E6CA1306B4F}" type="slidenum">
              <a:rPr lang="en-US" smtClean="0"/>
              <a:pPr/>
              <a:t>2</a:t>
            </a:fld>
            <a:endParaRPr lang="en-US"/>
          </a:p>
        </p:txBody>
      </p:sp>
      <p:sp>
        <p:nvSpPr>
          <p:cNvPr id="5" name="Header Placeholder 4">
            <a:extLst>
              <a:ext uri="{FF2B5EF4-FFF2-40B4-BE49-F238E27FC236}">
                <a16:creationId xmlns:a16="http://schemas.microsoft.com/office/drawing/2014/main" id="{D3986005-ED43-726C-0844-2B528E5C17BB}"/>
              </a:ext>
            </a:extLst>
          </p:cNvPr>
          <p:cNvSpPr>
            <a:spLocks noGrp="1"/>
          </p:cNvSpPr>
          <p:nvPr>
            <p:ph type="hdr" sz="quarter"/>
          </p:nvPr>
        </p:nvSpPr>
        <p:spPr/>
        <p:txBody>
          <a:bodyPr/>
          <a:lstStyle/>
          <a:p>
            <a:r>
              <a:rPr lang="en-US"/>
              <a:t>1</a:t>
            </a:r>
          </a:p>
        </p:txBody>
      </p:sp>
    </p:spTree>
    <p:extLst>
      <p:ext uri="{BB962C8B-B14F-4D97-AF65-F5344CB8AC3E}">
        <p14:creationId xmlns:p14="http://schemas.microsoft.com/office/powerpoint/2010/main" val="82054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266700"/>
            <a:ext cx="5467350" cy="3074988"/>
          </a:xfrm>
        </p:spPr>
      </p:sp>
      <p:sp>
        <p:nvSpPr>
          <p:cNvPr id="3" name="Notes Placeholder 2"/>
          <p:cNvSpPr>
            <a:spLocks noGrp="1"/>
          </p:cNvSpPr>
          <p:nvPr>
            <p:ph type="body" idx="1"/>
          </p:nvPr>
        </p:nvSpPr>
        <p:spPr>
          <a:xfrm>
            <a:off x="336766" y="3400458"/>
            <a:ext cx="6265014" cy="5309989"/>
          </a:xfrm>
        </p:spPr>
        <p:txBody>
          <a:bodyPr/>
          <a:lstStyle/>
          <a:p>
            <a:pPr marL="336934" indent="-336934" fontAlgn="base">
              <a:lnSpc>
                <a:spcPct val="107000"/>
              </a:lnSpc>
              <a:buFont typeface="Symbol" panose="05050102010706020507" pitchFamily="18" charset="2"/>
              <a:buChar char=""/>
            </a:pPr>
            <a:r>
              <a:rPr lang="en-US" sz="1600" dirty="0">
                <a:latin typeface="Arial"/>
                <a:cs typeface="Arial"/>
              </a:rPr>
              <a:t>State highways maintained by NDOT are funded primarily with highway-user revenue and federal funds. ​ </a:t>
            </a:r>
          </a:p>
          <a:p>
            <a:pPr marL="336934" indent="-336934" fontAlgn="base">
              <a:lnSpc>
                <a:spcPct val="107000"/>
              </a:lnSpc>
              <a:buFont typeface="Symbol" panose="05050102010706020507" pitchFamily="18" charset="2"/>
              <a:buChar char=""/>
            </a:pPr>
            <a:r>
              <a:rPr lang="en-US" sz="1600" dirty="0">
                <a:latin typeface="Arial"/>
                <a:cs typeface="Arial"/>
              </a:rPr>
              <a:t>Nevada’s Highway Fund receives revenue from different sources: </a:t>
            </a:r>
          </a:p>
          <a:p>
            <a:pPr marL="336934" indent="-336934" fontAlgn="base">
              <a:lnSpc>
                <a:spcPct val="107000"/>
              </a:lnSpc>
              <a:buFont typeface="Symbol" panose="05050102010706020507" pitchFamily="18" charset="2"/>
              <a:buChar char=""/>
            </a:pPr>
            <a:r>
              <a:rPr lang="en-US" sz="1600" dirty="0">
                <a:latin typeface="Arial"/>
                <a:cs typeface="Arial"/>
              </a:rPr>
              <a:t>Fuel taxes make up a substantial part of Highway Fund user revenue. The federal fuel tax rate of 18.4 cents per gallon and the state rate of 17.65 cents per gallon has not changed since the early 1990s.  </a:t>
            </a:r>
          </a:p>
          <a:p>
            <a:pPr marL="336934" indent="-336934" fontAlgn="base">
              <a:lnSpc>
                <a:spcPct val="107000"/>
              </a:lnSpc>
              <a:buFont typeface="Symbol" panose="05050102010706020507" pitchFamily="18" charset="2"/>
              <a:buChar char=""/>
            </a:pPr>
            <a:r>
              <a:rPr lang="en-US" sz="1600" dirty="0">
                <a:latin typeface="Arial"/>
                <a:cs typeface="Arial"/>
              </a:rPr>
              <a:t>Registration, commercial carrier, driver’s license fees, and a portion of Government Services Taxes also contribute to the state Highway Fund. </a:t>
            </a:r>
          </a:p>
          <a:p>
            <a:pPr marL="336934" indent="-336934" fontAlgn="base">
              <a:lnSpc>
                <a:spcPct val="107000"/>
              </a:lnSpc>
              <a:buFont typeface="Symbol" panose="05050102010706020507" pitchFamily="18" charset="2"/>
              <a:buChar char=""/>
            </a:pPr>
            <a:r>
              <a:rPr lang="en-US" sz="1600" dirty="0">
                <a:latin typeface="Arial"/>
                <a:cs typeface="Arial"/>
              </a:rPr>
              <a:t>Local fuel tax indexing, though, has been implemented in Clark and Washoe counties, and some Clark County fuel tax indexing became available for the state projects starting in fiscal year 2018. </a:t>
            </a:r>
          </a:p>
          <a:p>
            <a:pPr marL="336934" indent="-336934">
              <a:lnSpc>
                <a:spcPct val="107000"/>
              </a:lnSpc>
              <a:buFont typeface="Symbol" panose="05050102010706020507" pitchFamily="18" charset="2"/>
              <a:buChar char=""/>
            </a:pPr>
            <a:r>
              <a:rPr lang="en-US" sz="1600" dirty="0">
                <a:latin typeface="Arial"/>
                <a:cs typeface="Arial"/>
              </a:rPr>
              <a:t>2023 HIGHWAY FUND REVENUE</a:t>
            </a:r>
          </a:p>
          <a:p>
            <a:pPr marL="336934" indent="-336934">
              <a:lnSpc>
                <a:spcPct val="107000"/>
              </a:lnSpc>
              <a:buFont typeface="Symbol" panose="05050102010706020507" pitchFamily="18" charset="2"/>
              <a:buChar char=""/>
            </a:pPr>
            <a:r>
              <a:rPr lang="en-US" sz="1600" dirty="0">
                <a:latin typeface="Arial"/>
                <a:cs typeface="Arial"/>
              </a:rPr>
              <a:t>TOTAL State Highway Fund Revenue: $ 1.3 billion </a:t>
            </a:r>
          </a:p>
          <a:p>
            <a:pPr marL="336934" indent="-336934">
              <a:lnSpc>
                <a:spcPct val="107000"/>
              </a:lnSpc>
              <a:buFont typeface="Symbol" panose="05050102010706020507" pitchFamily="18" charset="2"/>
              <a:buChar char=""/>
            </a:pPr>
            <a:r>
              <a:rPr lang="en-US" sz="1600" dirty="0">
                <a:latin typeface="Arial"/>
                <a:cs typeface="Arial"/>
              </a:rPr>
              <a:t>State Gas Tax and Motor Vehicle Taxes: $659 million</a:t>
            </a:r>
          </a:p>
          <a:p>
            <a:pPr marL="336934" indent="-336934">
              <a:lnSpc>
                <a:spcPct val="107000"/>
              </a:lnSpc>
              <a:buFont typeface="Symbol" panose="05050102010706020507" pitchFamily="18" charset="2"/>
              <a:buChar char=""/>
            </a:pPr>
            <a:r>
              <a:rPr lang="en-US" sz="1600" dirty="0">
                <a:latin typeface="Arial"/>
                <a:cs typeface="Arial"/>
              </a:rPr>
              <a:t>Federal Aid Highways</a:t>
            </a:r>
            <a:r>
              <a:rPr lang="en-US" sz="1600" dirty="0">
                <a:highlight>
                  <a:srgbClr val="FFFF00"/>
                </a:highlight>
                <a:latin typeface="Arial"/>
                <a:cs typeface="Arial"/>
              </a:rPr>
              <a:t>:  $ 638.2 million</a:t>
            </a:r>
          </a:p>
          <a:p>
            <a:pPr marL="336934" indent="-336934">
              <a:lnSpc>
                <a:spcPct val="107000"/>
              </a:lnSpc>
              <a:buFont typeface="Symbol" panose="05050102010706020507" pitchFamily="18" charset="2"/>
              <a:buChar char=""/>
            </a:pPr>
            <a:endParaRPr lang="en-US" sz="1600" dirty="0">
              <a:latin typeface="Arial"/>
              <a:cs typeface="Arial"/>
            </a:endParaRPr>
          </a:p>
          <a:p>
            <a:pPr marL="336934" indent="-336934">
              <a:lnSpc>
                <a:spcPct val="107000"/>
              </a:lnSpc>
              <a:buFont typeface="Symbol" panose="05050102010706020507" pitchFamily="18" charset="2"/>
              <a:buChar char=""/>
            </a:pPr>
            <a:r>
              <a:rPr lang="en-US" sz="1600" dirty="0">
                <a:latin typeface="Arial"/>
                <a:cs typeface="Arial"/>
              </a:rPr>
              <a:t>Department also funds projects via sale of HIGHWAY REVENUE Bonds to support large highway construction projects </a:t>
            </a:r>
          </a:p>
          <a:p>
            <a:pPr marL="336934" indent="-336934">
              <a:lnSpc>
                <a:spcPct val="107000"/>
              </a:lnSpc>
              <a:buFont typeface="Symbol" panose="05050102010706020507" pitchFamily="18" charset="2"/>
              <a:buChar char=""/>
            </a:pPr>
            <a:r>
              <a:rPr lang="en-US" sz="1600" dirty="0">
                <a:latin typeface="Arial"/>
                <a:cs typeface="Arial"/>
              </a:rPr>
              <a:t>Radio System upgrade to P25 ($22.9M) appropriations</a:t>
            </a:r>
          </a:p>
          <a:p>
            <a:endParaRPr lang="en-US" dirty="0"/>
          </a:p>
        </p:txBody>
      </p:sp>
      <p:sp>
        <p:nvSpPr>
          <p:cNvPr id="4" name="Slide Number Placeholder 3"/>
          <p:cNvSpPr>
            <a:spLocks noGrp="1"/>
          </p:cNvSpPr>
          <p:nvPr>
            <p:ph type="sldNum" sz="quarter" idx="5"/>
          </p:nvPr>
        </p:nvSpPr>
        <p:spPr/>
        <p:txBody>
          <a:bodyPr/>
          <a:lstStyle/>
          <a:p>
            <a:pPr defTabSz="898489">
              <a:defRPr/>
            </a:pPr>
            <a:fld id="{0E98FEEB-C1D4-4C55-A006-6DD2F97F6878}" type="slidenum">
              <a:rPr lang="en-US">
                <a:solidFill>
                  <a:prstClr val="black"/>
                </a:solidFill>
                <a:latin typeface="Calibri" panose="020F0502020204030204"/>
                <a:cs typeface="+mn-cs"/>
              </a:rPr>
              <a:pPr defTabSz="898489">
                <a:defRPr/>
              </a:pPr>
              <a:t>3</a:t>
            </a:fld>
            <a:endParaRPr lang="en-US">
              <a:solidFill>
                <a:prstClr val="black"/>
              </a:solidFill>
              <a:latin typeface="Calibri" panose="020F0502020204030204"/>
              <a:cs typeface="+mn-cs"/>
            </a:endParaRPr>
          </a:p>
        </p:txBody>
      </p:sp>
      <p:sp>
        <p:nvSpPr>
          <p:cNvPr id="5" name="Header Placeholder 4">
            <a:extLst>
              <a:ext uri="{FF2B5EF4-FFF2-40B4-BE49-F238E27FC236}">
                <a16:creationId xmlns:a16="http://schemas.microsoft.com/office/drawing/2014/main" id="{36BCBAC7-6160-1AD8-1C3D-82C9D7F550B1}"/>
              </a:ext>
            </a:extLst>
          </p:cNvPr>
          <p:cNvSpPr>
            <a:spLocks noGrp="1"/>
          </p:cNvSpPr>
          <p:nvPr>
            <p:ph type="hdr" sz="quarter"/>
          </p:nvPr>
        </p:nvSpPr>
        <p:spPr/>
        <p:txBody>
          <a:bodyPr/>
          <a:lstStyle/>
          <a:p>
            <a:r>
              <a:rPr lang="en-US"/>
              <a:t>1</a:t>
            </a:r>
          </a:p>
        </p:txBody>
      </p:sp>
    </p:spTree>
    <p:extLst>
      <p:ext uri="{BB962C8B-B14F-4D97-AF65-F5344CB8AC3E}">
        <p14:creationId xmlns:p14="http://schemas.microsoft.com/office/powerpoint/2010/main" val="103481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266700"/>
            <a:ext cx="5465762" cy="3074988"/>
          </a:xfrm>
        </p:spPr>
      </p:sp>
      <p:sp>
        <p:nvSpPr>
          <p:cNvPr id="3" name="Notes Placeholder 2"/>
          <p:cNvSpPr>
            <a:spLocks noGrp="1"/>
          </p:cNvSpPr>
          <p:nvPr>
            <p:ph type="body" idx="1"/>
          </p:nvPr>
        </p:nvSpPr>
        <p:spPr>
          <a:xfrm>
            <a:off x="656115" y="3526613"/>
            <a:ext cx="5887603" cy="5313335"/>
          </a:xfrm>
        </p:spPr>
        <p:txBody>
          <a:bodyPr/>
          <a:lstStyle/>
          <a:p>
            <a:r>
              <a:rPr lang="en-US" sz="1600">
                <a:latin typeface="Arial"/>
                <a:cs typeface="Arial"/>
              </a:rPr>
              <a:t>NDOT:     $     1,049,000.00     - 74.7%</a:t>
            </a:r>
            <a:endParaRPr lang="en-US" sz="1600"/>
          </a:p>
          <a:p>
            <a:r>
              <a:rPr lang="en-US" sz="1600">
                <a:latin typeface="Arial"/>
                <a:cs typeface="Arial"/>
              </a:rPr>
              <a:t>DMV:       $     1,580,000.00     - 11.2%</a:t>
            </a:r>
          </a:p>
          <a:p>
            <a:r>
              <a:rPr lang="en-US" sz="1600">
                <a:latin typeface="Arial"/>
                <a:cs typeface="Arial"/>
              </a:rPr>
              <a:t>DPS:       $       82,400,000.00  - 5.9%</a:t>
            </a:r>
          </a:p>
          <a:p>
            <a:r>
              <a:rPr lang="en-US" sz="1600">
                <a:latin typeface="Arial"/>
                <a:cs typeface="Arial"/>
              </a:rPr>
              <a:t>Other:     $       44,500,000.00  - 3.2%</a:t>
            </a:r>
          </a:p>
          <a:p>
            <a:r>
              <a:rPr lang="en-US" sz="1600" b="1">
                <a:latin typeface="Arial"/>
                <a:cs typeface="Arial"/>
              </a:rPr>
              <a:t>TOTAL:  $  1,404,900,000.00 </a:t>
            </a:r>
            <a:endParaRPr lang="en-US" sz="1600" b="1"/>
          </a:p>
          <a:p>
            <a:endParaRPr lang="en-US" sz="1600"/>
          </a:p>
          <a:p>
            <a:endParaRPr lang="en-US"/>
          </a:p>
        </p:txBody>
      </p:sp>
      <p:sp>
        <p:nvSpPr>
          <p:cNvPr id="4" name="Slide Number Placeholder 3"/>
          <p:cNvSpPr>
            <a:spLocks noGrp="1"/>
          </p:cNvSpPr>
          <p:nvPr>
            <p:ph type="sldNum" sz="quarter" idx="5"/>
          </p:nvPr>
        </p:nvSpPr>
        <p:spPr/>
        <p:txBody>
          <a:bodyPr/>
          <a:lstStyle/>
          <a:p>
            <a:fld id="{0E98FEEB-C1D4-4C55-A006-6DD2F97F6878}" type="slidenum">
              <a:rPr lang="en-US" smtClean="0"/>
              <a:t>4</a:t>
            </a:fld>
            <a:endParaRPr lang="en-US"/>
          </a:p>
        </p:txBody>
      </p:sp>
      <p:sp>
        <p:nvSpPr>
          <p:cNvPr id="5" name="Header Placeholder 4">
            <a:extLst>
              <a:ext uri="{FF2B5EF4-FFF2-40B4-BE49-F238E27FC236}">
                <a16:creationId xmlns:a16="http://schemas.microsoft.com/office/drawing/2014/main" id="{B629D2FD-1837-34BB-D67E-EEDB74742236}"/>
              </a:ext>
            </a:extLst>
          </p:cNvPr>
          <p:cNvSpPr>
            <a:spLocks noGrp="1"/>
          </p:cNvSpPr>
          <p:nvPr>
            <p:ph type="hdr" sz="quarter"/>
          </p:nvPr>
        </p:nvSpPr>
        <p:spPr/>
        <p:txBody>
          <a:bodyPr/>
          <a:lstStyle/>
          <a:p>
            <a:r>
              <a:rPr lang="en-US"/>
              <a:t>1</a:t>
            </a:r>
          </a:p>
        </p:txBody>
      </p:sp>
    </p:spTree>
    <p:extLst>
      <p:ext uri="{BB962C8B-B14F-4D97-AF65-F5344CB8AC3E}">
        <p14:creationId xmlns:p14="http://schemas.microsoft.com/office/powerpoint/2010/main" val="132236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47379-94CD-45ED-B54F-9847076961C0}" type="slidenum">
              <a:rPr lang="en-US" smtClean="0"/>
              <a:t>5</a:t>
            </a:fld>
            <a:endParaRPr lang="en-US"/>
          </a:p>
        </p:txBody>
      </p:sp>
    </p:spTree>
    <p:extLst>
      <p:ext uri="{BB962C8B-B14F-4D97-AF65-F5344CB8AC3E}">
        <p14:creationId xmlns:p14="http://schemas.microsoft.com/office/powerpoint/2010/main" val="25242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Federal Gas Tax revenue has been declining over the last 10 years. </a:t>
            </a:r>
          </a:p>
          <a:p>
            <a:r>
              <a:rPr lang="en-US" dirty="0"/>
              <a:t>When there are shortfalls in the Federal Highway Trust Fund (which is common now), the federal government transfers general tax revenue – often derived from bond sales - to support the HTF.</a:t>
            </a:r>
          </a:p>
          <a:p>
            <a:endParaRPr lang="en-US" dirty="0"/>
          </a:p>
          <a:p>
            <a:r>
              <a:rPr lang="en-US" dirty="0"/>
              <a:t>As shown earlier, VMT continues to increase federally, though not anywhere near the pace as in Nevada.  So, why is revenue declining.  Simple:  average fuel economy has increased significantly.  This is not a result of just </a:t>
            </a:r>
            <a:r>
              <a:rPr lang="en-US" dirty="0" err="1"/>
              <a:t>Evs</a:t>
            </a:r>
            <a:r>
              <a:rPr lang="en-US" dirty="0"/>
              <a:t>, but just about any vehicle purchased today has a significantly higher fuel economy than the same model from 10 or more years ago.  </a:t>
            </a:r>
          </a:p>
          <a:p>
            <a:endParaRPr lang="en-US" dirty="0"/>
          </a:p>
          <a:p>
            <a:r>
              <a:rPr lang="en-US" dirty="0"/>
              <a:t> So, as you hear about increasing federal funding for transportation and other infrastructure, it’s important to note that this revenue vs expenditure imbalance has not been solved at the national level.  Or in simpler terms, the once solvent and efficient Highway Trust Fund is no longer keeping pace with the transportation funding being authorized and expended.  </a:t>
            </a:r>
          </a:p>
        </p:txBody>
      </p:sp>
      <p:sp>
        <p:nvSpPr>
          <p:cNvPr id="4" name="Slide Number Placeholder 3"/>
          <p:cNvSpPr>
            <a:spLocks noGrp="1"/>
          </p:cNvSpPr>
          <p:nvPr>
            <p:ph type="sldNum" sz="quarter" idx="5"/>
          </p:nvPr>
        </p:nvSpPr>
        <p:spPr/>
        <p:txBody>
          <a:bodyPr/>
          <a:lstStyle/>
          <a:p>
            <a:fld id="{AB98ADC7-6987-544C-ACCE-C11259DC543C}" type="slidenum">
              <a:rPr lang="en-US" smtClean="0"/>
              <a:t>6</a:t>
            </a:fld>
            <a:endParaRPr lang="en-US"/>
          </a:p>
        </p:txBody>
      </p:sp>
    </p:spTree>
    <p:extLst>
      <p:ext uri="{BB962C8B-B14F-4D97-AF65-F5344CB8AC3E}">
        <p14:creationId xmlns:p14="http://schemas.microsoft.com/office/powerpoint/2010/main" val="542733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our situation with our Nevada gas tax: </a:t>
            </a:r>
          </a:p>
          <a:p>
            <a:pPr marL="174982" indent="-174982">
              <a:buFont typeface="Arial" panose="020B0604020202020204" pitchFamily="34" charset="0"/>
              <a:buChar char="•"/>
            </a:pPr>
            <a:r>
              <a:rPr lang="en-US" dirty="0"/>
              <a:t>over the last 10 years or so, our gas tax revenue per mile driven has been declining. For example, in 2012 we collected about 0.83 cents per mile driven on our roadways. </a:t>
            </a:r>
          </a:p>
          <a:p>
            <a:pPr marL="174982" indent="-174982">
              <a:buFont typeface="Arial" panose="020B0604020202020204" pitchFamily="34" charset="0"/>
              <a:buChar char="•"/>
            </a:pPr>
            <a:r>
              <a:rPr lang="en-US" dirty="0"/>
              <a:t>But with increasing fuel economy, including electric vehicles, today we are only collecting about 0.74 cents per mile driven.</a:t>
            </a:r>
          </a:p>
          <a:p>
            <a:pPr marL="174982" indent="-174982">
              <a:buFont typeface="Arial" panose="020B0604020202020204" pitchFamily="34" charset="0"/>
              <a:buChar char="•"/>
            </a:pPr>
            <a:r>
              <a:rPr lang="en-US" dirty="0"/>
              <a:t>This downward trend is expected to accelerate – that is, get worse – over the next 15 to 20 years,</a:t>
            </a:r>
          </a:p>
        </p:txBody>
      </p:sp>
      <p:sp>
        <p:nvSpPr>
          <p:cNvPr id="4" name="Slide Number Placeholder 3"/>
          <p:cNvSpPr>
            <a:spLocks noGrp="1"/>
          </p:cNvSpPr>
          <p:nvPr>
            <p:ph type="sldNum" sz="quarter" idx="5"/>
          </p:nvPr>
        </p:nvSpPr>
        <p:spPr/>
        <p:txBody>
          <a:bodyPr/>
          <a:lstStyle/>
          <a:p>
            <a:fld id="{AB98ADC7-6987-544C-ACCE-C11259DC543C}" type="slidenum">
              <a:rPr lang="en-US" smtClean="0"/>
              <a:t>7</a:t>
            </a:fld>
            <a:endParaRPr lang="en-US"/>
          </a:p>
        </p:txBody>
      </p:sp>
    </p:spTree>
    <p:extLst>
      <p:ext uri="{BB962C8B-B14F-4D97-AF65-F5344CB8AC3E}">
        <p14:creationId xmlns:p14="http://schemas.microsoft.com/office/powerpoint/2010/main" val="116244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the population rapidly increasing, but the vehicle miles travelled is outpacing population growth and more than four times the national average. </a:t>
            </a:r>
          </a:p>
          <a:p>
            <a:r>
              <a:rPr lang="en-US" dirty="0"/>
              <a:t>So not only do we have more people moving to Nevada and using the roadways, but the distances traveled by everyone is increasing.  </a:t>
            </a:r>
          </a:p>
        </p:txBody>
      </p:sp>
      <p:sp>
        <p:nvSpPr>
          <p:cNvPr id="4" name="Slide Number Placeholder 3"/>
          <p:cNvSpPr>
            <a:spLocks noGrp="1"/>
          </p:cNvSpPr>
          <p:nvPr>
            <p:ph type="sldNum" sz="quarter" idx="5"/>
          </p:nvPr>
        </p:nvSpPr>
        <p:spPr/>
        <p:txBody>
          <a:bodyPr/>
          <a:lstStyle/>
          <a:p>
            <a:fld id="{AB98ADC7-6987-544C-ACCE-C11259DC543C}" type="slidenum">
              <a:rPr lang="en-US" smtClean="0"/>
              <a:t>8</a:t>
            </a:fld>
            <a:endParaRPr lang="en-US"/>
          </a:p>
        </p:txBody>
      </p:sp>
    </p:spTree>
    <p:extLst>
      <p:ext uri="{BB962C8B-B14F-4D97-AF65-F5344CB8AC3E}">
        <p14:creationId xmlns:p14="http://schemas.microsoft.com/office/powerpoint/2010/main" val="156056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BDD52-1E85-C30A-A80A-D847473A9D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36E9E-2E6C-1C18-D400-7195FB018752}"/>
              </a:ext>
            </a:extLst>
          </p:cNvPr>
          <p:cNvSpPr>
            <a:spLocks noGrp="1" noRot="1" noChangeAspect="1"/>
          </p:cNvSpPr>
          <p:nvPr>
            <p:ph type="sldImg"/>
          </p:nvPr>
        </p:nvSpPr>
        <p:spPr>
          <a:xfrm>
            <a:off x="727075" y="266700"/>
            <a:ext cx="5467350" cy="3074988"/>
          </a:xfrm>
        </p:spPr>
      </p:sp>
      <p:sp>
        <p:nvSpPr>
          <p:cNvPr id="3" name="Notes Placeholder 2">
            <a:extLst>
              <a:ext uri="{FF2B5EF4-FFF2-40B4-BE49-F238E27FC236}">
                <a16:creationId xmlns:a16="http://schemas.microsoft.com/office/drawing/2014/main" id="{29BD2785-5F33-264A-F73E-E28647CCBCE9}"/>
              </a:ext>
            </a:extLst>
          </p:cNvPr>
          <p:cNvSpPr>
            <a:spLocks noGrp="1"/>
          </p:cNvSpPr>
          <p:nvPr>
            <p:ph type="body" idx="1"/>
          </p:nvPr>
        </p:nvSpPr>
        <p:spPr>
          <a:xfrm>
            <a:off x="336766" y="3400458"/>
            <a:ext cx="6265014" cy="5309989"/>
          </a:xfrm>
        </p:spPr>
        <p:txBody>
          <a:bodyPr/>
          <a:lstStyle/>
          <a:p>
            <a:pPr marL="336934" indent="-336934" fontAlgn="base">
              <a:lnSpc>
                <a:spcPct val="107000"/>
              </a:lnSpc>
              <a:buFont typeface="Symbol" panose="05050102010706020507" pitchFamily="18" charset="2"/>
              <a:buChar char=""/>
            </a:pPr>
            <a:r>
              <a:rPr lang="en-US" sz="1400"/>
              <a:t>3.146 (blue) </a:t>
            </a:r>
          </a:p>
          <a:p>
            <a:pPr marL="336934" indent="-336934" fontAlgn="base">
              <a:lnSpc>
                <a:spcPct val="107000"/>
              </a:lnSpc>
              <a:buFont typeface="Symbol" panose="05050102010706020507" pitchFamily="18" charset="2"/>
              <a:buChar char=""/>
            </a:pPr>
            <a:r>
              <a:rPr lang="en-US" sz="1400"/>
              <a:t>3.055 (orange)</a:t>
            </a:r>
          </a:p>
        </p:txBody>
      </p:sp>
      <p:sp>
        <p:nvSpPr>
          <p:cNvPr id="4" name="Slide Number Placeholder 3">
            <a:extLst>
              <a:ext uri="{FF2B5EF4-FFF2-40B4-BE49-F238E27FC236}">
                <a16:creationId xmlns:a16="http://schemas.microsoft.com/office/drawing/2014/main" id="{11A16A60-753B-A2E9-CA46-EB66ACCC95F5}"/>
              </a:ext>
            </a:extLst>
          </p:cNvPr>
          <p:cNvSpPr>
            <a:spLocks noGrp="1"/>
          </p:cNvSpPr>
          <p:nvPr>
            <p:ph type="sldNum" sz="quarter" idx="5"/>
          </p:nvPr>
        </p:nvSpPr>
        <p:spPr/>
        <p:txBody>
          <a:bodyPr/>
          <a:lstStyle/>
          <a:p>
            <a:pPr defTabSz="898489">
              <a:defRPr/>
            </a:pPr>
            <a:fld id="{0E98FEEB-C1D4-4C55-A006-6DD2F97F6878}" type="slidenum">
              <a:rPr lang="en-US">
                <a:solidFill>
                  <a:prstClr val="black"/>
                </a:solidFill>
                <a:latin typeface="Calibri" panose="020F0502020204030204"/>
                <a:cs typeface="+mn-cs"/>
              </a:rPr>
              <a:pPr defTabSz="898489">
                <a:defRPr/>
              </a:pPr>
              <a:t>9</a:t>
            </a:fld>
            <a:endParaRPr lang="en-US">
              <a:solidFill>
                <a:prstClr val="black"/>
              </a:solidFill>
              <a:latin typeface="Calibri" panose="020F0502020204030204"/>
              <a:cs typeface="+mn-cs"/>
            </a:endParaRPr>
          </a:p>
        </p:txBody>
      </p:sp>
      <p:sp>
        <p:nvSpPr>
          <p:cNvPr id="5" name="Header Placeholder 4">
            <a:extLst>
              <a:ext uri="{FF2B5EF4-FFF2-40B4-BE49-F238E27FC236}">
                <a16:creationId xmlns:a16="http://schemas.microsoft.com/office/drawing/2014/main" id="{DDB51C25-F0F8-B22C-3067-BDEF451D136E}"/>
              </a:ext>
            </a:extLst>
          </p:cNvPr>
          <p:cNvSpPr>
            <a:spLocks noGrp="1"/>
          </p:cNvSpPr>
          <p:nvPr>
            <p:ph type="hdr" sz="quarter"/>
          </p:nvPr>
        </p:nvSpPr>
        <p:spPr/>
        <p:txBody>
          <a:bodyPr/>
          <a:lstStyle/>
          <a:p>
            <a:r>
              <a:rPr lang="en-US"/>
              <a:t>1</a:t>
            </a:r>
          </a:p>
        </p:txBody>
      </p:sp>
    </p:spTree>
    <p:extLst>
      <p:ext uri="{BB962C8B-B14F-4D97-AF65-F5344CB8AC3E}">
        <p14:creationId xmlns:p14="http://schemas.microsoft.com/office/powerpoint/2010/main" val="321366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1EB5-ACBF-CF7A-016A-527BA7CBB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FF87E6-CC20-DC74-11BA-6AFB0986DB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7CCCD4-E2DD-65A2-B337-6D96606580DE}"/>
              </a:ext>
            </a:extLst>
          </p:cNvPr>
          <p:cNvSpPr>
            <a:spLocks noGrp="1"/>
          </p:cNvSpPr>
          <p:nvPr>
            <p:ph type="dt" sz="half" idx="10"/>
          </p:nvPr>
        </p:nvSpPr>
        <p:spPr/>
        <p:txBody>
          <a:bodyPr/>
          <a:lstStyle/>
          <a:p>
            <a:fld id="{F594E1E8-8FB5-4129-B2A7-AE53CF79012B}" type="datetimeFigureOut">
              <a:rPr lang="en-US" smtClean="0"/>
              <a:t>5/12/2025</a:t>
            </a:fld>
            <a:endParaRPr lang="en-US"/>
          </a:p>
        </p:txBody>
      </p:sp>
      <p:sp>
        <p:nvSpPr>
          <p:cNvPr id="5" name="Footer Placeholder 4">
            <a:extLst>
              <a:ext uri="{FF2B5EF4-FFF2-40B4-BE49-F238E27FC236}">
                <a16:creationId xmlns:a16="http://schemas.microsoft.com/office/drawing/2014/main" id="{45808967-B6DE-3430-8D57-F0385B8FA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20315-E7AC-6062-8DEA-863FCC44F254}"/>
              </a:ext>
            </a:extLst>
          </p:cNvPr>
          <p:cNvSpPr>
            <a:spLocks noGrp="1"/>
          </p:cNvSpPr>
          <p:nvPr>
            <p:ph type="sldNum" sz="quarter" idx="12"/>
          </p:nvPr>
        </p:nvSpPr>
        <p:spPr/>
        <p:txBody>
          <a:bodyPr/>
          <a:lstStyle/>
          <a:p>
            <a:fld id="{B1A674B0-F88F-4688-838B-350C9B0FF267}" type="slidenum">
              <a:rPr lang="en-US" smtClean="0"/>
              <a:t>‹#›</a:t>
            </a:fld>
            <a:endParaRPr lang="en-US"/>
          </a:p>
        </p:txBody>
      </p:sp>
    </p:spTree>
    <p:extLst>
      <p:ext uri="{BB962C8B-B14F-4D97-AF65-F5344CB8AC3E}">
        <p14:creationId xmlns:p14="http://schemas.microsoft.com/office/powerpoint/2010/main" val="178149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2BF5-AB8F-D455-C1C8-482FDBD90C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B1160-0440-BC66-AC7A-A1D971FC05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31D12-501A-D6F1-4A6A-522FE72BB448}"/>
              </a:ext>
            </a:extLst>
          </p:cNvPr>
          <p:cNvSpPr>
            <a:spLocks noGrp="1"/>
          </p:cNvSpPr>
          <p:nvPr>
            <p:ph type="dt" sz="half" idx="10"/>
          </p:nvPr>
        </p:nvSpPr>
        <p:spPr/>
        <p:txBody>
          <a:bodyPr/>
          <a:lstStyle/>
          <a:p>
            <a:fld id="{F594E1E8-8FB5-4129-B2A7-AE53CF79012B}" type="datetimeFigureOut">
              <a:rPr lang="en-US" smtClean="0"/>
              <a:t>5/12/2025</a:t>
            </a:fld>
            <a:endParaRPr lang="en-US"/>
          </a:p>
        </p:txBody>
      </p:sp>
      <p:sp>
        <p:nvSpPr>
          <p:cNvPr id="5" name="Footer Placeholder 4">
            <a:extLst>
              <a:ext uri="{FF2B5EF4-FFF2-40B4-BE49-F238E27FC236}">
                <a16:creationId xmlns:a16="http://schemas.microsoft.com/office/drawing/2014/main" id="{909D9B5F-FFDB-AB66-789E-06B875460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5DA71-C576-21E1-43DB-768F12B0F50F}"/>
              </a:ext>
            </a:extLst>
          </p:cNvPr>
          <p:cNvSpPr>
            <a:spLocks noGrp="1"/>
          </p:cNvSpPr>
          <p:nvPr>
            <p:ph type="sldNum" sz="quarter" idx="12"/>
          </p:nvPr>
        </p:nvSpPr>
        <p:spPr/>
        <p:txBody>
          <a:bodyPr/>
          <a:lstStyle/>
          <a:p>
            <a:fld id="{B1A674B0-F88F-4688-838B-350C9B0FF267}" type="slidenum">
              <a:rPr lang="en-US" smtClean="0"/>
              <a:t>‹#›</a:t>
            </a:fld>
            <a:endParaRPr lang="en-US"/>
          </a:p>
        </p:txBody>
      </p:sp>
    </p:spTree>
    <p:extLst>
      <p:ext uri="{BB962C8B-B14F-4D97-AF65-F5344CB8AC3E}">
        <p14:creationId xmlns:p14="http://schemas.microsoft.com/office/powerpoint/2010/main" val="141051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F748B8-25FE-B149-B2AE-FF54B235EB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535AB2-9432-39A3-A0C2-02358DECE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F8FBA-A404-6875-AF78-98DB67D6433C}"/>
              </a:ext>
            </a:extLst>
          </p:cNvPr>
          <p:cNvSpPr>
            <a:spLocks noGrp="1"/>
          </p:cNvSpPr>
          <p:nvPr>
            <p:ph type="dt" sz="half" idx="10"/>
          </p:nvPr>
        </p:nvSpPr>
        <p:spPr/>
        <p:txBody>
          <a:bodyPr/>
          <a:lstStyle/>
          <a:p>
            <a:fld id="{F594E1E8-8FB5-4129-B2A7-AE53CF79012B}" type="datetimeFigureOut">
              <a:rPr lang="en-US" smtClean="0"/>
              <a:t>5/12/2025</a:t>
            </a:fld>
            <a:endParaRPr lang="en-US"/>
          </a:p>
        </p:txBody>
      </p:sp>
      <p:sp>
        <p:nvSpPr>
          <p:cNvPr id="5" name="Footer Placeholder 4">
            <a:extLst>
              <a:ext uri="{FF2B5EF4-FFF2-40B4-BE49-F238E27FC236}">
                <a16:creationId xmlns:a16="http://schemas.microsoft.com/office/drawing/2014/main" id="{775CE289-C62B-EF44-C85D-1F79FEEDA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ACD4D-FFF3-49C5-FC2A-254FE9879910}"/>
              </a:ext>
            </a:extLst>
          </p:cNvPr>
          <p:cNvSpPr>
            <a:spLocks noGrp="1"/>
          </p:cNvSpPr>
          <p:nvPr>
            <p:ph type="sldNum" sz="quarter" idx="12"/>
          </p:nvPr>
        </p:nvSpPr>
        <p:spPr/>
        <p:txBody>
          <a:bodyPr/>
          <a:lstStyle/>
          <a:p>
            <a:fld id="{B1A674B0-F88F-4688-838B-350C9B0FF267}" type="slidenum">
              <a:rPr lang="en-US" smtClean="0"/>
              <a:t>‹#›</a:t>
            </a:fld>
            <a:endParaRPr lang="en-US"/>
          </a:p>
        </p:txBody>
      </p:sp>
    </p:spTree>
    <p:extLst>
      <p:ext uri="{BB962C8B-B14F-4D97-AF65-F5344CB8AC3E}">
        <p14:creationId xmlns:p14="http://schemas.microsoft.com/office/powerpoint/2010/main" val="3235197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over">
    <p:bg>
      <p:bgPr>
        <a:solidFill>
          <a:schemeClr val="accent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09600" y="3429000"/>
            <a:ext cx="10972800" cy="1524000"/>
          </a:xfrm>
        </p:spPr>
        <p:txBody>
          <a:bodyPr anchor="t">
            <a:noAutofit/>
          </a:bodyPr>
          <a:lstStyle>
            <a:lvl1pPr>
              <a:defRPr sz="3600">
                <a:solidFill>
                  <a:schemeClr val="bg1"/>
                </a:solidFill>
              </a:defRPr>
            </a:lvl1pPr>
          </a:lstStyle>
          <a:p>
            <a:r>
              <a:rPr lang="en-US"/>
              <a:t>Title</a:t>
            </a:r>
          </a:p>
        </p:txBody>
      </p:sp>
      <p:sp>
        <p:nvSpPr>
          <p:cNvPr id="5" name="Text Placeholder 2"/>
          <p:cNvSpPr>
            <a:spLocks noGrp="1"/>
          </p:cNvSpPr>
          <p:nvPr>
            <p:ph type="body" sz="quarter" idx="10" hasCustomPrompt="1"/>
          </p:nvPr>
        </p:nvSpPr>
        <p:spPr>
          <a:xfrm>
            <a:off x="7672388" y="6135623"/>
            <a:ext cx="3894137" cy="173355"/>
          </a:xfrm>
        </p:spPr>
        <p:txBody>
          <a:bodyPr>
            <a:noAutofit/>
          </a:bodyPr>
          <a:lstStyle>
            <a:lvl1pPr marL="0" indent="0" algn="r">
              <a:spcBef>
                <a:spcPts val="0"/>
              </a:spcBef>
              <a:spcAft>
                <a:spcPts val="0"/>
              </a:spcAft>
              <a:buNone/>
              <a:defRPr sz="1600">
                <a:solidFill>
                  <a:schemeClr val="bg1"/>
                </a:solidFill>
              </a:defRPr>
            </a:lvl1pPr>
            <a:lvl2pPr marL="457189" indent="0">
              <a:buNone/>
              <a:defRPr sz="1600"/>
            </a:lvl2pPr>
            <a:lvl3pPr marL="960067" indent="0">
              <a:buNone/>
              <a:defRPr sz="1600"/>
            </a:lvl3pPr>
            <a:lvl4pPr marL="1417245" indent="0">
              <a:buNone/>
              <a:defRPr sz="1600"/>
            </a:lvl4pPr>
            <a:lvl5pPr marL="1874423" indent="0">
              <a:buNone/>
              <a:defRPr sz="1600"/>
            </a:lvl5pPr>
          </a:lstStyle>
          <a:p>
            <a:pPr lvl="0"/>
            <a:r>
              <a:rPr lang="en-US"/>
              <a:t>MM/DD/YYYY</a:t>
            </a:r>
          </a:p>
        </p:txBody>
      </p:sp>
      <p:pic>
        <p:nvPicPr>
          <p:cNvPr id="10" name="Picture 9">
            <a:extLst>
              <a:ext uri="{FF2B5EF4-FFF2-40B4-BE49-F238E27FC236}">
                <a16:creationId xmlns:a16="http://schemas.microsoft.com/office/drawing/2014/main" id="{D3740D7F-0479-4782-AAD1-D8D47B7732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8843" y="5200650"/>
            <a:ext cx="2308266" cy="1200150"/>
          </a:xfrm>
          <a:prstGeom prst="rect">
            <a:avLst/>
          </a:prstGeom>
        </p:spPr>
      </p:pic>
      <p:pic>
        <p:nvPicPr>
          <p:cNvPr id="11" name="Picture 10" descr="A picture containing kitchenware, night sky&#10;&#10;Description automatically generated">
            <a:extLst>
              <a:ext uri="{FF2B5EF4-FFF2-40B4-BE49-F238E27FC236}">
                <a16:creationId xmlns:a16="http://schemas.microsoft.com/office/drawing/2014/main" id="{B3FA9B20-770D-484E-AAFE-1460D930576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42473" y="776825"/>
            <a:ext cx="9699577" cy="2152075"/>
          </a:xfrm>
          <a:prstGeom prst="rect">
            <a:avLst/>
          </a:prstGeom>
        </p:spPr>
      </p:pic>
    </p:spTree>
    <p:extLst>
      <p:ext uri="{BB962C8B-B14F-4D97-AF65-F5344CB8AC3E}">
        <p14:creationId xmlns:p14="http://schemas.microsoft.com/office/powerpoint/2010/main" val="33487608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A12424-9E28-4089-8374-3ACC7D9ACC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82886" y="4811121"/>
            <a:ext cx="7257303" cy="1566675"/>
          </a:xfrm>
          <a:prstGeom prst="rect">
            <a:avLst/>
          </a:prstGeom>
        </p:spPr>
      </p:pic>
      <p:sp>
        <p:nvSpPr>
          <p:cNvPr id="2" name="Title 1"/>
          <p:cNvSpPr>
            <a:spLocks noGrp="1"/>
          </p:cNvSpPr>
          <p:nvPr>
            <p:ph type="title" hasCustomPrompt="1"/>
          </p:nvPr>
        </p:nvSpPr>
        <p:spPr/>
        <p:txBody>
          <a:bodyPr>
            <a:noAutofit/>
          </a:bodyPr>
          <a:lstStyle>
            <a:lvl1pPr>
              <a:defRPr>
                <a:solidFill>
                  <a:srgbClr val="0054A4"/>
                </a:solidFill>
              </a:defRPr>
            </a:lvl1pPr>
          </a:lstStyle>
          <a:p>
            <a:r>
              <a:rPr lang="en-US"/>
              <a:t>Tap to add title</a:t>
            </a:r>
          </a:p>
        </p:txBody>
      </p:sp>
      <p:sp>
        <p:nvSpPr>
          <p:cNvPr id="4" name="Text Placeholder 5"/>
          <p:cNvSpPr>
            <a:spLocks noGrp="1"/>
          </p:cNvSpPr>
          <p:nvPr>
            <p:ph type="body" sz="quarter" idx="10" hasCustomPrompt="1"/>
          </p:nvPr>
        </p:nvSpPr>
        <p:spPr>
          <a:xfrm>
            <a:off x="619759" y="1452880"/>
            <a:ext cx="10972165" cy="4871720"/>
          </a:xfrm>
        </p:spPr>
        <p:txBody>
          <a:bodyPr/>
          <a:lstStyle/>
          <a:p>
            <a:pPr lvl="0"/>
            <a:r>
              <a:rPr lang="en-US"/>
              <a:t>Tap to add text</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3267FA74-8E81-4283-AC23-57A04FA8FE52}"/>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6" name="Picture 5">
            <a:extLst>
              <a:ext uri="{FF2B5EF4-FFF2-40B4-BE49-F238E27FC236}">
                <a16:creationId xmlns:a16="http://schemas.microsoft.com/office/drawing/2014/main" id="{98337FC1-E8B6-4E25-9CC6-D777E91135F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6568252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F2F7-B6F1-A6DB-8E2F-F8AB0A8A9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C4A2A1-C9F7-0EDE-D61B-4469365B0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01002-AFEF-87D8-D943-77C35E8AC932}"/>
              </a:ext>
            </a:extLst>
          </p:cNvPr>
          <p:cNvSpPr>
            <a:spLocks noGrp="1"/>
          </p:cNvSpPr>
          <p:nvPr>
            <p:ph type="dt" sz="half" idx="10"/>
          </p:nvPr>
        </p:nvSpPr>
        <p:spPr/>
        <p:txBody>
          <a:bodyPr/>
          <a:lstStyle/>
          <a:p>
            <a:fld id="{F594E1E8-8FB5-4129-B2A7-AE53CF79012B}" type="datetimeFigureOut">
              <a:rPr lang="en-US" smtClean="0"/>
              <a:t>5/12/2025</a:t>
            </a:fld>
            <a:endParaRPr lang="en-US"/>
          </a:p>
        </p:txBody>
      </p:sp>
      <p:sp>
        <p:nvSpPr>
          <p:cNvPr id="5" name="Footer Placeholder 4">
            <a:extLst>
              <a:ext uri="{FF2B5EF4-FFF2-40B4-BE49-F238E27FC236}">
                <a16:creationId xmlns:a16="http://schemas.microsoft.com/office/drawing/2014/main" id="{CE7E44C0-F65F-BDE7-2CD6-E2B1385CB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29661-FFB3-52D2-AF82-F197E82C2104}"/>
              </a:ext>
            </a:extLst>
          </p:cNvPr>
          <p:cNvSpPr>
            <a:spLocks noGrp="1"/>
          </p:cNvSpPr>
          <p:nvPr>
            <p:ph type="sldNum" sz="quarter" idx="12"/>
          </p:nvPr>
        </p:nvSpPr>
        <p:spPr/>
        <p:txBody>
          <a:bodyPr/>
          <a:lstStyle/>
          <a:p>
            <a:fld id="{B1A674B0-F88F-4688-838B-350C9B0FF267}" type="slidenum">
              <a:rPr lang="en-US" smtClean="0"/>
              <a:t>‹#›</a:t>
            </a:fld>
            <a:endParaRPr lang="en-US"/>
          </a:p>
        </p:txBody>
      </p:sp>
    </p:spTree>
    <p:extLst>
      <p:ext uri="{BB962C8B-B14F-4D97-AF65-F5344CB8AC3E}">
        <p14:creationId xmlns:p14="http://schemas.microsoft.com/office/powerpoint/2010/main" val="60135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907E-577B-A297-0D52-A7ED9B7775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335666-39E1-B512-CA54-9F15EA27D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1E1570-E118-A42B-147E-E3C2085313B8}"/>
              </a:ext>
            </a:extLst>
          </p:cNvPr>
          <p:cNvSpPr>
            <a:spLocks noGrp="1"/>
          </p:cNvSpPr>
          <p:nvPr>
            <p:ph type="dt" sz="half" idx="10"/>
          </p:nvPr>
        </p:nvSpPr>
        <p:spPr/>
        <p:txBody>
          <a:bodyPr/>
          <a:lstStyle/>
          <a:p>
            <a:fld id="{F594E1E8-8FB5-4129-B2A7-AE53CF79012B}" type="datetimeFigureOut">
              <a:rPr lang="en-US" smtClean="0"/>
              <a:t>5/12/2025</a:t>
            </a:fld>
            <a:endParaRPr lang="en-US"/>
          </a:p>
        </p:txBody>
      </p:sp>
      <p:sp>
        <p:nvSpPr>
          <p:cNvPr id="5" name="Footer Placeholder 4">
            <a:extLst>
              <a:ext uri="{FF2B5EF4-FFF2-40B4-BE49-F238E27FC236}">
                <a16:creationId xmlns:a16="http://schemas.microsoft.com/office/drawing/2014/main" id="{7C45E4E0-7FD0-1B8A-25CC-83CCF5510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DFC47-E71A-9578-F475-AC55A2A67B88}"/>
              </a:ext>
            </a:extLst>
          </p:cNvPr>
          <p:cNvSpPr>
            <a:spLocks noGrp="1"/>
          </p:cNvSpPr>
          <p:nvPr>
            <p:ph type="sldNum" sz="quarter" idx="12"/>
          </p:nvPr>
        </p:nvSpPr>
        <p:spPr/>
        <p:txBody>
          <a:bodyPr/>
          <a:lstStyle/>
          <a:p>
            <a:fld id="{B1A674B0-F88F-4688-838B-350C9B0FF267}" type="slidenum">
              <a:rPr lang="en-US" smtClean="0"/>
              <a:t>‹#›</a:t>
            </a:fld>
            <a:endParaRPr lang="en-US"/>
          </a:p>
        </p:txBody>
      </p:sp>
    </p:spTree>
    <p:extLst>
      <p:ext uri="{BB962C8B-B14F-4D97-AF65-F5344CB8AC3E}">
        <p14:creationId xmlns:p14="http://schemas.microsoft.com/office/powerpoint/2010/main" val="424629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C64F-0B0B-8AC9-CD2B-4F2BE0693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B55BC-6965-D9E6-3305-B505C47351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6CA1C6-4FF5-5C6C-7D35-3AE2A0AD27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E2AB75-06C3-BBD8-14D0-5CDF553C1669}"/>
              </a:ext>
            </a:extLst>
          </p:cNvPr>
          <p:cNvSpPr>
            <a:spLocks noGrp="1"/>
          </p:cNvSpPr>
          <p:nvPr>
            <p:ph type="dt" sz="half" idx="10"/>
          </p:nvPr>
        </p:nvSpPr>
        <p:spPr/>
        <p:txBody>
          <a:bodyPr/>
          <a:lstStyle/>
          <a:p>
            <a:fld id="{F594E1E8-8FB5-4129-B2A7-AE53CF79012B}" type="datetimeFigureOut">
              <a:rPr lang="en-US" smtClean="0"/>
              <a:t>5/12/2025</a:t>
            </a:fld>
            <a:endParaRPr lang="en-US"/>
          </a:p>
        </p:txBody>
      </p:sp>
      <p:sp>
        <p:nvSpPr>
          <p:cNvPr id="6" name="Footer Placeholder 5">
            <a:extLst>
              <a:ext uri="{FF2B5EF4-FFF2-40B4-BE49-F238E27FC236}">
                <a16:creationId xmlns:a16="http://schemas.microsoft.com/office/drawing/2014/main" id="{11ABDB75-6C96-A994-70BF-EE1D7552B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494C8-BE00-8681-2081-909388DF90FA}"/>
              </a:ext>
            </a:extLst>
          </p:cNvPr>
          <p:cNvSpPr>
            <a:spLocks noGrp="1"/>
          </p:cNvSpPr>
          <p:nvPr>
            <p:ph type="sldNum" sz="quarter" idx="12"/>
          </p:nvPr>
        </p:nvSpPr>
        <p:spPr/>
        <p:txBody>
          <a:bodyPr/>
          <a:lstStyle/>
          <a:p>
            <a:fld id="{B1A674B0-F88F-4688-838B-350C9B0FF267}" type="slidenum">
              <a:rPr lang="en-US" smtClean="0"/>
              <a:t>‹#›</a:t>
            </a:fld>
            <a:endParaRPr lang="en-US"/>
          </a:p>
        </p:txBody>
      </p:sp>
    </p:spTree>
    <p:extLst>
      <p:ext uri="{BB962C8B-B14F-4D97-AF65-F5344CB8AC3E}">
        <p14:creationId xmlns:p14="http://schemas.microsoft.com/office/powerpoint/2010/main" val="118479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108D-45B8-A52B-DC3A-32FB3F3502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EFD5C4-8EE9-4A04-2C26-1A6A56F3E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771E12-81B1-EB44-EDD5-9567F47F0F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BB8AEE-F04D-072A-F275-360F1E780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F32310-78A7-F8A6-FA09-0A8CDC9842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C38860-0EBE-E719-86C5-E3100828A600}"/>
              </a:ext>
            </a:extLst>
          </p:cNvPr>
          <p:cNvSpPr>
            <a:spLocks noGrp="1"/>
          </p:cNvSpPr>
          <p:nvPr>
            <p:ph type="dt" sz="half" idx="10"/>
          </p:nvPr>
        </p:nvSpPr>
        <p:spPr/>
        <p:txBody>
          <a:bodyPr/>
          <a:lstStyle/>
          <a:p>
            <a:fld id="{F594E1E8-8FB5-4129-B2A7-AE53CF79012B}" type="datetimeFigureOut">
              <a:rPr lang="en-US" smtClean="0"/>
              <a:t>5/12/2025</a:t>
            </a:fld>
            <a:endParaRPr lang="en-US"/>
          </a:p>
        </p:txBody>
      </p:sp>
      <p:sp>
        <p:nvSpPr>
          <p:cNvPr id="8" name="Footer Placeholder 7">
            <a:extLst>
              <a:ext uri="{FF2B5EF4-FFF2-40B4-BE49-F238E27FC236}">
                <a16:creationId xmlns:a16="http://schemas.microsoft.com/office/drawing/2014/main" id="{FDA14BFA-C7F3-6400-38AB-6182D9179C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24E413-6AC6-1B0A-54B0-50EDF2F25BD7}"/>
              </a:ext>
            </a:extLst>
          </p:cNvPr>
          <p:cNvSpPr>
            <a:spLocks noGrp="1"/>
          </p:cNvSpPr>
          <p:nvPr>
            <p:ph type="sldNum" sz="quarter" idx="12"/>
          </p:nvPr>
        </p:nvSpPr>
        <p:spPr/>
        <p:txBody>
          <a:bodyPr/>
          <a:lstStyle/>
          <a:p>
            <a:fld id="{B1A674B0-F88F-4688-838B-350C9B0FF267}" type="slidenum">
              <a:rPr lang="en-US" smtClean="0"/>
              <a:t>‹#›</a:t>
            </a:fld>
            <a:endParaRPr lang="en-US"/>
          </a:p>
        </p:txBody>
      </p:sp>
    </p:spTree>
    <p:extLst>
      <p:ext uri="{BB962C8B-B14F-4D97-AF65-F5344CB8AC3E}">
        <p14:creationId xmlns:p14="http://schemas.microsoft.com/office/powerpoint/2010/main" val="9457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4751-7B2E-2D2D-B556-A50CB009B5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5EB4D-812D-4201-FED3-6970000ED909}"/>
              </a:ext>
            </a:extLst>
          </p:cNvPr>
          <p:cNvSpPr>
            <a:spLocks noGrp="1"/>
          </p:cNvSpPr>
          <p:nvPr>
            <p:ph type="dt" sz="half" idx="10"/>
          </p:nvPr>
        </p:nvSpPr>
        <p:spPr/>
        <p:txBody>
          <a:bodyPr/>
          <a:lstStyle/>
          <a:p>
            <a:fld id="{F594E1E8-8FB5-4129-B2A7-AE53CF79012B}" type="datetimeFigureOut">
              <a:rPr lang="en-US" smtClean="0"/>
              <a:t>5/12/2025</a:t>
            </a:fld>
            <a:endParaRPr lang="en-US"/>
          </a:p>
        </p:txBody>
      </p:sp>
      <p:sp>
        <p:nvSpPr>
          <p:cNvPr id="4" name="Footer Placeholder 3">
            <a:extLst>
              <a:ext uri="{FF2B5EF4-FFF2-40B4-BE49-F238E27FC236}">
                <a16:creationId xmlns:a16="http://schemas.microsoft.com/office/drawing/2014/main" id="{31520069-22F8-F571-D208-A6E1575CD7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0FC221-E6F7-ECF1-FDF3-43104AF4315E}"/>
              </a:ext>
            </a:extLst>
          </p:cNvPr>
          <p:cNvSpPr>
            <a:spLocks noGrp="1"/>
          </p:cNvSpPr>
          <p:nvPr>
            <p:ph type="sldNum" sz="quarter" idx="12"/>
          </p:nvPr>
        </p:nvSpPr>
        <p:spPr/>
        <p:txBody>
          <a:bodyPr/>
          <a:lstStyle/>
          <a:p>
            <a:fld id="{B1A674B0-F88F-4688-838B-350C9B0FF267}" type="slidenum">
              <a:rPr lang="en-US" smtClean="0"/>
              <a:t>‹#›</a:t>
            </a:fld>
            <a:endParaRPr lang="en-US"/>
          </a:p>
        </p:txBody>
      </p:sp>
    </p:spTree>
    <p:extLst>
      <p:ext uri="{BB962C8B-B14F-4D97-AF65-F5344CB8AC3E}">
        <p14:creationId xmlns:p14="http://schemas.microsoft.com/office/powerpoint/2010/main" val="156536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F24E1D-D6B7-AB1F-A08D-DDC23F6E3544}"/>
              </a:ext>
            </a:extLst>
          </p:cNvPr>
          <p:cNvSpPr>
            <a:spLocks noGrp="1"/>
          </p:cNvSpPr>
          <p:nvPr>
            <p:ph type="dt" sz="half" idx="10"/>
          </p:nvPr>
        </p:nvSpPr>
        <p:spPr/>
        <p:txBody>
          <a:bodyPr/>
          <a:lstStyle/>
          <a:p>
            <a:fld id="{F594E1E8-8FB5-4129-B2A7-AE53CF79012B}" type="datetimeFigureOut">
              <a:rPr lang="en-US" smtClean="0"/>
              <a:t>5/12/2025</a:t>
            </a:fld>
            <a:endParaRPr lang="en-US"/>
          </a:p>
        </p:txBody>
      </p:sp>
      <p:sp>
        <p:nvSpPr>
          <p:cNvPr id="3" name="Footer Placeholder 2">
            <a:extLst>
              <a:ext uri="{FF2B5EF4-FFF2-40B4-BE49-F238E27FC236}">
                <a16:creationId xmlns:a16="http://schemas.microsoft.com/office/drawing/2014/main" id="{D8E14317-74FF-E27A-9818-F5962AC6F7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EBEBB-6F41-E2A0-500A-F3BA3D1DE3FF}"/>
              </a:ext>
            </a:extLst>
          </p:cNvPr>
          <p:cNvSpPr>
            <a:spLocks noGrp="1"/>
          </p:cNvSpPr>
          <p:nvPr>
            <p:ph type="sldNum" sz="quarter" idx="12"/>
          </p:nvPr>
        </p:nvSpPr>
        <p:spPr/>
        <p:txBody>
          <a:bodyPr/>
          <a:lstStyle/>
          <a:p>
            <a:fld id="{B1A674B0-F88F-4688-838B-350C9B0FF267}" type="slidenum">
              <a:rPr lang="en-US" smtClean="0"/>
              <a:t>‹#›</a:t>
            </a:fld>
            <a:endParaRPr lang="en-US"/>
          </a:p>
        </p:txBody>
      </p:sp>
    </p:spTree>
    <p:extLst>
      <p:ext uri="{BB962C8B-B14F-4D97-AF65-F5344CB8AC3E}">
        <p14:creationId xmlns:p14="http://schemas.microsoft.com/office/powerpoint/2010/main" val="64844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46AD-C0FA-DC0D-FF11-BE501B6E1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E2F808-F8E4-9002-87B1-2DF17416C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C67AC-7D4A-8B33-71BF-E496396C1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E113A-DAE1-BA1B-ED2C-5807474AF090}"/>
              </a:ext>
            </a:extLst>
          </p:cNvPr>
          <p:cNvSpPr>
            <a:spLocks noGrp="1"/>
          </p:cNvSpPr>
          <p:nvPr>
            <p:ph type="dt" sz="half" idx="10"/>
          </p:nvPr>
        </p:nvSpPr>
        <p:spPr/>
        <p:txBody>
          <a:bodyPr/>
          <a:lstStyle/>
          <a:p>
            <a:fld id="{F594E1E8-8FB5-4129-B2A7-AE53CF79012B}" type="datetimeFigureOut">
              <a:rPr lang="en-US" smtClean="0"/>
              <a:t>5/12/2025</a:t>
            </a:fld>
            <a:endParaRPr lang="en-US"/>
          </a:p>
        </p:txBody>
      </p:sp>
      <p:sp>
        <p:nvSpPr>
          <p:cNvPr id="6" name="Footer Placeholder 5">
            <a:extLst>
              <a:ext uri="{FF2B5EF4-FFF2-40B4-BE49-F238E27FC236}">
                <a16:creationId xmlns:a16="http://schemas.microsoft.com/office/drawing/2014/main" id="{C705FE2F-9EAD-6892-BFDC-B37548B51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66135B-C158-5057-5C72-EC4C957583D3}"/>
              </a:ext>
            </a:extLst>
          </p:cNvPr>
          <p:cNvSpPr>
            <a:spLocks noGrp="1"/>
          </p:cNvSpPr>
          <p:nvPr>
            <p:ph type="sldNum" sz="quarter" idx="12"/>
          </p:nvPr>
        </p:nvSpPr>
        <p:spPr/>
        <p:txBody>
          <a:bodyPr/>
          <a:lstStyle/>
          <a:p>
            <a:fld id="{B1A674B0-F88F-4688-838B-350C9B0FF267}" type="slidenum">
              <a:rPr lang="en-US" smtClean="0"/>
              <a:t>‹#›</a:t>
            </a:fld>
            <a:endParaRPr lang="en-US"/>
          </a:p>
        </p:txBody>
      </p:sp>
    </p:spTree>
    <p:extLst>
      <p:ext uri="{BB962C8B-B14F-4D97-AF65-F5344CB8AC3E}">
        <p14:creationId xmlns:p14="http://schemas.microsoft.com/office/powerpoint/2010/main" val="152770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CA21-1E7E-E30E-62EC-60D822315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718E3-9326-3FBD-84B7-A67AD5612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FF6B19-59F9-A7FB-F476-8DCD42060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351193-CBD4-FE89-2A55-988867751B35}"/>
              </a:ext>
            </a:extLst>
          </p:cNvPr>
          <p:cNvSpPr>
            <a:spLocks noGrp="1"/>
          </p:cNvSpPr>
          <p:nvPr>
            <p:ph type="dt" sz="half" idx="10"/>
          </p:nvPr>
        </p:nvSpPr>
        <p:spPr/>
        <p:txBody>
          <a:bodyPr/>
          <a:lstStyle/>
          <a:p>
            <a:fld id="{F594E1E8-8FB5-4129-B2A7-AE53CF79012B}" type="datetimeFigureOut">
              <a:rPr lang="en-US" smtClean="0"/>
              <a:t>5/12/2025</a:t>
            </a:fld>
            <a:endParaRPr lang="en-US"/>
          </a:p>
        </p:txBody>
      </p:sp>
      <p:sp>
        <p:nvSpPr>
          <p:cNvPr id="6" name="Footer Placeholder 5">
            <a:extLst>
              <a:ext uri="{FF2B5EF4-FFF2-40B4-BE49-F238E27FC236}">
                <a16:creationId xmlns:a16="http://schemas.microsoft.com/office/drawing/2014/main" id="{BF875246-8632-69F7-0EA1-A4BC341B6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A3BDB-6CE8-CBF8-995F-7D2F45794CD9}"/>
              </a:ext>
            </a:extLst>
          </p:cNvPr>
          <p:cNvSpPr>
            <a:spLocks noGrp="1"/>
          </p:cNvSpPr>
          <p:nvPr>
            <p:ph type="sldNum" sz="quarter" idx="12"/>
          </p:nvPr>
        </p:nvSpPr>
        <p:spPr/>
        <p:txBody>
          <a:bodyPr/>
          <a:lstStyle/>
          <a:p>
            <a:fld id="{B1A674B0-F88F-4688-838B-350C9B0FF267}" type="slidenum">
              <a:rPr lang="en-US" smtClean="0"/>
              <a:t>‹#›</a:t>
            </a:fld>
            <a:endParaRPr lang="en-US"/>
          </a:p>
        </p:txBody>
      </p:sp>
    </p:spTree>
    <p:extLst>
      <p:ext uri="{BB962C8B-B14F-4D97-AF65-F5344CB8AC3E}">
        <p14:creationId xmlns:p14="http://schemas.microsoft.com/office/powerpoint/2010/main" val="119625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4E7110-7458-F578-1FF6-E3E132918B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714AB0-E262-5437-169A-2476085E47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3B3B6-3B77-6352-24AD-94F9DF577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4E1E8-8FB5-4129-B2A7-AE53CF79012B}" type="datetimeFigureOut">
              <a:rPr lang="en-US" smtClean="0"/>
              <a:t>5/12/2025</a:t>
            </a:fld>
            <a:endParaRPr lang="en-US"/>
          </a:p>
        </p:txBody>
      </p:sp>
      <p:sp>
        <p:nvSpPr>
          <p:cNvPr id="5" name="Footer Placeholder 4">
            <a:extLst>
              <a:ext uri="{FF2B5EF4-FFF2-40B4-BE49-F238E27FC236}">
                <a16:creationId xmlns:a16="http://schemas.microsoft.com/office/drawing/2014/main" id="{011E5514-5F7E-D672-D586-929CAA1592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AE6BB4-CAD0-C12C-B685-821DCC26D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674B0-F88F-4688-838B-350C9B0FF267}" type="slidenum">
              <a:rPr lang="en-US" smtClean="0"/>
              <a:t>‹#›</a:t>
            </a:fld>
            <a:endParaRPr lang="en-US"/>
          </a:p>
        </p:txBody>
      </p:sp>
    </p:spTree>
    <p:extLst>
      <p:ext uri="{BB962C8B-B14F-4D97-AF65-F5344CB8AC3E}">
        <p14:creationId xmlns:p14="http://schemas.microsoft.com/office/powerpoint/2010/main" val="2781825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dropbox.com/scl/fi/0patw74oxugu18n91woor/Texas.gdoc?dl=0&amp;rlkey=ht1ai0swq5lc2wt6i95pwzdfe" TargetMode="External"/><Relationship Id="rId7" Type="http://schemas.openxmlformats.org/officeDocument/2006/relationships/hyperlink" Target="https://www.dropbox.com/scl/fi/m05p4drdzmyjf1ruymq2d/Nevada.gdoc?dl=0&amp;rlkey=60qiyf016d6pm9q4i2esn5sv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dropbox.com/scl/fi/1tf6rbgdt9c4j2r0qoe9a/Massachusetts.gdoc?dl=0&amp;rlkey=o1u6wa4ehsy734r6xttgfg6f8" TargetMode="External"/><Relationship Id="rId5" Type="http://schemas.openxmlformats.org/officeDocument/2006/relationships/hyperlink" Target="https://www.dropbox.com/scl/fi/t9wawia7m2650696cuoih/Vermont.gdoc?dl=0&amp;rlkey=8802vxr27y66xlc3vl2nvksuh" TargetMode="External"/><Relationship Id="rId4" Type="http://schemas.openxmlformats.org/officeDocument/2006/relationships/hyperlink" Target="https://www.dropbox.com/scl/fi/oltlw0cuyxb86u8zwv2xc/Nebraska.gdoc?dl=0&amp;rlkey=3pxw8h0iu0drjvj3tineaxm55" TargetMode="Externa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chart" Target="../charts/chart9.xml"/><Relationship Id="rId18" Type="http://schemas.openxmlformats.org/officeDocument/2006/relationships/chart" Target="../charts/chart14.xml"/><Relationship Id="rId3" Type="http://schemas.openxmlformats.org/officeDocument/2006/relationships/image" Target="../media/image26.png"/><Relationship Id="rId21" Type="http://schemas.openxmlformats.org/officeDocument/2006/relationships/chart" Target="../charts/chart17.xml"/><Relationship Id="rId7" Type="http://schemas.openxmlformats.org/officeDocument/2006/relationships/chart" Target="../charts/chart3.xml"/><Relationship Id="rId12" Type="http://schemas.openxmlformats.org/officeDocument/2006/relationships/chart" Target="../charts/chart8.xml"/><Relationship Id="rId17" Type="http://schemas.openxmlformats.org/officeDocument/2006/relationships/chart" Target="../charts/chart13.xml"/><Relationship Id="rId2" Type="http://schemas.openxmlformats.org/officeDocument/2006/relationships/notesSlide" Target="../notesSlides/notesSlide12.xml"/><Relationship Id="rId16" Type="http://schemas.openxmlformats.org/officeDocument/2006/relationships/chart" Target="../charts/chart12.xml"/><Relationship Id="rId20" Type="http://schemas.openxmlformats.org/officeDocument/2006/relationships/chart" Target="../charts/chart16.xml"/><Relationship Id="rId1" Type="http://schemas.openxmlformats.org/officeDocument/2006/relationships/slideLayout" Target="../slideLayouts/slideLayout13.xml"/><Relationship Id="rId6" Type="http://schemas.openxmlformats.org/officeDocument/2006/relationships/chart" Target="../charts/chart2.xml"/><Relationship Id="rId11" Type="http://schemas.openxmlformats.org/officeDocument/2006/relationships/chart" Target="../charts/chart7.xml"/><Relationship Id="rId5" Type="http://schemas.openxmlformats.org/officeDocument/2006/relationships/chart" Target="../charts/chart1.xml"/><Relationship Id="rId15" Type="http://schemas.openxmlformats.org/officeDocument/2006/relationships/chart" Target="../charts/chart11.xml"/><Relationship Id="rId10" Type="http://schemas.openxmlformats.org/officeDocument/2006/relationships/chart" Target="../charts/chart6.xml"/><Relationship Id="rId19" Type="http://schemas.openxmlformats.org/officeDocument/2006/relationships/chart" Target="../charts/chart15.xml"/><Relationship Id="rId4" Type="http://schemas.openxmlformats.org/officeDocument/2006/relationships/image" Target="../media/image27.svg"/><Relationship Id="rId9" Type="http://schemas.openxmlformats.org/officeDocument/2006/relationships/chart" Target="../charts/chart5.xml"/><Relationship Id="rId14" Type="http://schemas.openxmlformats.org/officeDocument/2006/relationships/chart" Target="../charts/chart10.xml"/><Relationship Id="rId22"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Fdenney@dot.nv.gov" TargetMode="External"/><Relationship Id="rId5" Type="http://schemas.openxmlformats.org/officeDocument/2006/relationships/hyperlink" Target="mailto:SRosenberg@dot.nv.gov" TargetMode="Externa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4" descr="Title slide for the Growth &amp; Infrastructure committee ">
            <a:extLst>
              <a:ext uri="{FF2B5EF4-FFF2-40B4-BE49-F238E27FC236}">
                <a16:creationId xmlns:a16="http://schemas.microsoft.com/office/drawing/2014/main" id="{7F43DFF5-778F-4F5B-8ED4-DE969B82720E}"/>
              </a:ext>
            </a:extLst>
          </p:cNvPr>
          <p:cNvSpPr>
            <a:spLocks noGrp="1"/>
          </p:cNvSpPr>
          <p:nvPr>
            <p:ph type="title"/>
          </p:nvPr>
        </p:nvSpPr>
        <p:spPr>
          <a:xfrm>
            <a:off x="562214" y="2906089"/>
            <a:ext cx="11380344" cy="1813954"/>
          </a:xfrm>
        </p:spPr>
        <p:txBody>
          <a:bodyPr/>
          <a:lstStyle/>
          <a:p>
            <a:pPr algn="ctr"/>
            <a:r>
              <a:rPr lang="en-US" sz="6500" b="1">
                <a:latin typeface="Roboto" panose="02000000000000000000" pitchFamily="2" charset="0"/>
                <a:ea typeface="Roboto" panose="02000000000000000000" pitchFamily="2" charset="0"/>
                <a:cs typeface="Calibri Light"/>
              </a:rPr>
              <a:t>Funding Transportation</a:t>
            </a:r>
            <a:br>
              <a:rPr lang="en-US">
                <a:cs typeface="Calibri Light"/>
              </a:rPr>
            </a:br>
            <a:r>
              <a:rPr lang="en-US" sz="2500" b="0">
                <a:latin typeface="Roboto" panose="02000000000000000000" pitchFamily="2" charset="0"/>
                <a:ea typeface="Roboto" panose="02000000000000000000" pitchFamily="2" charset="0"/>
                <a:cs typeface="Calibri Light"/>
              </a:rPr>
              <a:t>2025 Nevada Transportation Conference</a:t>
            </a:r>
            <a:br>
              <a:rPr lang="en-US">
                <a:cs typeface="Calibri Light"/>
              </a:rPr>
            </a:br>
            <a:br>
              <a:rPr lang="en-US">
                <a:cs typeface="Calibri Light"/>
              </a:rPr>
            </a:br>
            <a:r>
              <a:rPr lang="en-US" sz="2800">
                <a:cs typeface="Calibri Light"/>
              </a:rPr>
              <a:t>Scott Hein</a:t>
            </a:r>
            <a:br>
              <a:rPr lang="en-US" b="1">
                <a:cs typeface="Calibri Light" panose="020F0302020204030204" pitchFamily="34" charset="0"/>
              </a:rPr>
            </a:br>
            <a:br>
              <a:rPr lang="en-US" sz="4500">
                <a:cs typeface="Calibri Light"/>
              </a:rPr>
            </a:br>
            <a:endParaRPr lang="en-US" sz="4500">
              <a:cs typeface="Calibri Light"/>
            </a:endParaRPr>
          </a:p>
        </p:txBody>
      </p:sp>
      <p:sp>
        <p:nvSpPr>
          <p:cNvPr id="6" name="Text Placeholder 5">
            <a:extLst>
              <a:ext uri="{FF2B5EF4-FFF2-40B4-BE49-F238E27FC236}">
                <a16:creationId xmlns:a16="http://schemas.microsoft.com/office/drawing/2014/main" id="{CCFDAAB6-5C39-40A1-BB28-06409CD54975}"/>
              </a:ext>
            </a:extLst>
          </p:cNvPr>
          <p:cNvSpPr>
            <a:spLocks noGrp="1"/>
          </p:cNvSpPr>
          <p:nvPr>
            <p:ph type="body" sz="quarter" idx="10"/>
          </p:nvPr>
        </p:nvSpPr>
        <p:spPr>
          <a:xfrm>
            <a:off x="7131213" y="5342521"/>
            <a:ext cx="4308118" cy="647732"/>
          </a:xfrm>
        </p:spPr>
        <p:txBody>
          <a:bodyPr vert="horz" lIns="91440" tIns="45720" rIns="91440" bIns="45720" rtlCol="0" anchor="t">
            <a:noAutofit/>
          </a:bodyPr>
          <a:lstStyle/>
          <a:p>
            <a:r>
              <a:rPr lang="en-US" sz="2500" b="1" dirty="0"/>
              <a:t>May 13</a:t>
            </a:r>
            <a:r>
              <a:rPr lang="en-US" sz="2500" b="1" dirty="0">
                <a:latin typeface="+mn-lt"/>
              </a:rPr>
              <a:t>, 2025</a:t>
            </a:r>
          </a:p>
        </p:txBody>
      </p:sp>
    </p:spTree>
    <p:extLst>
      <p:ext uri="{BB962C8B-B14F-4D97-AF65-F5344CB8AC3E}">
        <p14:creationId xmlns:p14="http://schemas.microsoft.com/office/powerpoint/2010/main" val="174971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0A05E7-A5EE-B9FC-532E-671E04B0F5DA}"/>
              </a:ext>
              <a:ext uri="{C183D7F6-B498-43B3-948B-1728B52AA6E4}">
                <adec:decorative xmlns:adec="http://schemas.microsoft.com/office/drawing/2017/decorative" val="1"/>
              </a:ext>
            </a:extLst>
          </p:cNvPr>
          <p:cNvSpPr/>
          <p:nvPr/>
        </p:nvSpPr>
        <p:spPr>
          <a:xfrm>
            <a:off x="0" y="1"/>
            <a:ext cx="12192000" cy="1410788"/>
          </a:xfrm>
          <a:prstGeom prst="rect">
            <a:avLst/>
          </a:prstGeom>
          <a:solidFill>
            <a:srgbClr val="0153A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4891"/>
              </a:solidFill>
            </a:endParaRPr>
          </a:p>
        </p:txBody>
      </p:sp>
      <p:sp>
        <p:nvSpPr>
          <p:cNvPr id="5" name="Rectangle 4">
            <a:extLst>
              <a:ext uri="{FF2B5EF4-FFF2-40B4-BE49-F238E27FC236}">
                <a16:creationId xmlns:a16="http://schemas.microsoft.com/office/drawing/2014/main" id="{728303B5-4D53-8752-862C-643B6E8217E7}"/>
              </a:ext>
              <a:ext uri="{C183D7F6-B498-43B3-948B-1728B52AA6E4}">
                <adec:decorative xmlns:adec="http://schemas.microsoft.com/office/drawing/2017/decorative" val="1"/>
              </a:ext>
            </a:extLst>
          </p:cNvPr>
          <p:cNvSpPr/>
          <p:nvPr/>
        </p:nvSpPr>
        <p:spPr>
          <a:xfrm>
            <a:off x="179068" y="255070"/>
            <a:ext cx="181249" cy="417646"/>
          </a:xfrm>
          <a:prstGeom prst="rect">
            <a:avLst/>
          </a:prstGeom>
          <a:solidFill>
            <a:srgbClr val="031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E70544E-487A-9AE2-F510-76BF4B1A9F6F}"/>
              </a:ext>
              <a:ext uri="{C183D7F6-B498-43B3-948B-1728B52AA6E4}">
                <adec:decorative xmlns:adec="http://schemas.microsoft.com/office/drawing/2017/decorative" val="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1" r="66528"/>
          <a:stretch/>
        </p:blipFill>
        <p:spPr>
          <a:xfrm>
            <a:off x="8570686" y="-494771"/>
            <a:ext cx="3621314" cy="2400331"/>
          </a:xfrm>
          <a:prstGeom prst="rect">
            <a:avLst/>
          </a:prstGeom>
        </p:spPr>
      </p:pic>
      <p:sp>
        <p:nvSpPr>
          <p:cNvPr id="43" name="Title 42">
            <a:extLst>
              <a:ext uri="{FF2B5EF4-FFF2-40B4-BE49-F238E27FC236}">
                <a16:creationId xmlns:a16="http://schemas.microsoft.com/office/drawing/2014/main" id="{5809D579-38DD-5D66-97D5-D750D70574E1}"/>
              </a:ext>
            </a:extLst>
          </p:cNvPr>
          <p:cNvSpPr txBox="1">
            <a:spLocks noGrp="1"/>
          </p:cNvSpPr>
          <p:nvPr>
            <p:ph type="title" idx="4294967295"/>
          </p:nvPr>
        </p:nvSpPr>
        <p:spPr>
          <a:xfrm>
            <a:off x="360317" y="148284"/>
            <a:ext cx="8478883"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Segoe UI Semibold" panose="020B0502040204020203" pitchFamily="34" charset="0"/>
                <a:ea typeface="+mn-ea"/>
                <a:cs typeface="Segoe UI Semibold" panose="020B0502040204020203" pitchFamily="34" charset="0"/>
              </a:rPr>
              <a:t>Gas Tax Alternatives</a:t>
            </a:r>
          </a:p>
        </p:txBody>
      </p:sp>
      <p:sp>
        <p:nvSpPr>
          <p:cNvPr id="6" name="TextBox 5">
            <a:extLst>
              <a:ext uri="{FF2B5EF4-FFF2-40B4-BE49-F238E27FC236}">
                <a16:creationId xmlns:a16="http://schemas.microsoft.com/office/drawing/2014/main" id="{0D82D979-B029-3755-1180-13AA1C27FD29}"/>
              </a:ext>
            </a:extLst>
          </p:cNvPr>
          <p:cNvSpPr txBox="1"/>
          <p:nvPr/>
        </p:nvSpPr>
        <p:spPr>
          <a:xfrm>
            <a:off x="571214" y="1538929"/>
            <a:ext cx="11817572" cy="830997"/>
          </a:xfrm>
          <a:prstGeom prst="rect">
            <a:avLst/>
          </a:prstGeom>
          <a:noFill/>
        </p:spPr>
        <p:txBody>
          <a:bodyPr wrap="square" rtlCol="0">
            <a:spAutoFit/>
          </a:bodyPr>
          <a:lstStyle/>
          <a:p>
            <a:r>
              <a:rPr lang="en-US" sz="2400" b="1">
                <a:solidFill>
                  <a:srgbClr val="051A39"/>
                </a:solidFill>
                <a:latin typeface="Segoe UI Semibold" panose="020B0502040204020203" pitchFamily="34" charset="0"/>
                <a:ea typeface="Helvetica Neue" panose="02000503000000020004" pitchFamily="2" charset="0"/>
                <a:cs typeface="Segoe UI Semibold" panose="020B0502040204020203" pitchFamily="34" charset="0"/>
              </a:rPr>
              <a:t>To help stabilize transportation funding, states are actively pursuing gas tax alternatives – often implementing two or more new revenue mechanisms</a:t>
            </a:r>
          </a:p>
        </p:txBody>
      </p:sp>
      <p:sp>
        <p:nvSpPr>
          <p:cNvPr id="19" name="TextBox 18">
            <a:extLst>
              <a:ext uri="{FF2B5EF4-FFF2-40B4-BE49-F238E27FC236}">
                <a16:creationId xmlns:a16="http://schemas.microsoft.com/office/drawing/2014/main" id="{8EE97685-6D20-F79F-B773-97C36A492C74}"/>
              </a:ext>
            </a:extLst>
          </p:cNvPr>
          <p:cNvSpPr txBox="1"/>
          <p:nvPr/>
        </p:nvSpPr>
        <p:spPr>
          <a:xfrm>
            <a:off x="579003" y="4619654"/>
            <a:ext cx="1951799" cy="1015663"/>
          </a:xfrm>
          <a:prstGeom prst="rect">
            <a:avLst/>
          </a:prstGeom>
          <a:noFill/>
        </p:spPr>
        <p:txBody>
          <a:bodyPr wrap="square">
            <a:spAutoFit/>
          </a:bodyPr>
          <a:lstStyle/>
          <a:p>
            <a:pPr algn="ctr"/>
            <a:r>
              <a:rPr lang="en-US" sz="2000">
                <a:latin typeface="+mj-lt"/>
              </a:rPr>
              <a:t>General revenue transfers</a:t>
            </a:r>
          </a:p>
        </p:txBody>
      </p:sp>
      <p:sp>
        <p:nvSpPr>
          <p:cNvPr id="21" name="TextBox 20">
            <a:extLst>
              <a:ext uri="{FF2B5EF4-FFF2-40B4-BE49-F238E27FC236}">
                <a16:creationId xmlns:a16="http://schemas.microsoft.com/office/drawing/2014/main" id="{28CDF53C-EAC4-0AF7-4CED-72D148998248}"/>
              </a:ext>
            </a:extLst>
          </p:cNvPr>
          <p:cNvSpPr txBox="1"/>
          <p:nvPr/>
        </p:nvSpPr>
        <p:spPr>
          <a:xfrm>
            <a:off x="3177008" y="4619654"/>
            <a:ext cx="2782133" cy="1631216"/>
          </a:xfrm>
          <a:prstGeom prst="rect">
            <a:avLst/>
          </a:prstGeom>
          <a:noFill/>
        </p:spPr>
        <p:txBody>
          <a:bodyPr wrap="square">
            <a:spAutoFit/>
          </a:bodyPr>
          <a:lstStyle/>
          <a:p>
            <a:pPr algn="ctr"/>
            <a:r>
              <a:rPr lang="en-US" sz="2000">
                <a:latin typeface="+mj-lt"/>
              </a:rPr>
              <a:t>Registration surcharges on plug-in electric (EVs), hybrids, and alternative fuel vehicles</a:t>
            </a:r>
          </a:p>
        </p:txBody>
      </p:sp>
      <p:sp>
        <p:nvSpPr>
          <p:cNvPr id="23" name="TextBox 22">
            <a:extLst>
              <a:ext uri="{FF2B5EF4-FFF2-40B4-BE49-F238E27FC236}">
                <a16:creationId xmlns:a16="http://schemas.microsoft.com/office/drawing/2014/main" id="{AC7C06AE-3810-9C8B-F386-FF62AF8F1A94}"/>
              </a:ext>
            </a:extLst>
          </p:cNvPr>
          <p:cNvSpPr txBox="1"/>
          <p:nvPr/>
        </p:nvSpPr>
        <p:spPr>
          <a:xfrm>
            <a:off x="6605347" y="4619654"/>
            <a:ext cx="2047458" cy="1015663"/>
          </a:xfrm>
          <a:prstGeom prst="rect">
            <a:avLst/>
          </a:prstGeom>
          <a:noFill/>
        </p:spPr>
        <p:txBody>
          <a:bodyPr wrap="square">
            <a:spAutoFit/>
          </a:bodyPr>
          <a:lstStyle/>
          <a:p>
            <a:pPr algn="ctr"/>
            <a:r>
              <a:rPr lang="en-US" sz="2000">
                <a:latin typeface="+mj-lt"/>
              </a:rPr>
              <a:t>Taxes on electricity used to recharge EVs</a:t>
            </a:r>
          </a:p>
        </p:txBody>
      </p:sp>
      <p:sp>
        <p:nvSpPr>
          <p:cNvPr id="4" name="TextBox 3">
            <a:extLst>
              <a:ext uri="{FF2B5EF4-FFF2-40B4-BE49-F238E27FC236}">
                <a16:creationId xmlns:a16="http://schemas.microsoft.com/office/drawing/2014/main" id="{9A1F849A-58AD-9131-E16C-99ADCD3CFBED}"/>
              </a:ext>
            </a:extLst>
          </p:cNvPr>
          <p:cNvSpPr txBox="1"/>
          <p:nvPr/>
        </p:nvSpPr>
        <p:spPr>
          <a:xfrm>
            <a:off x="9559474" y="4619654"/>
            <a:ext cx="2251097" cy="1015663"/>
          </a:xfrm>
          <a:prstGeom prst="rect">
            <a:avLst/>
          </a:prstGeom>
          <a:noFill/>
        </p:spPr>
        <p:txBody>
          <a:bodyPr wrap="square" rtlCol="0">
            <a:spAutoFit/>
          </a:bodyPr>
          <a:lstStyle/>
          <a:p>
            <a:pPr algn="ctr"/>
            <a:r>
              <a:rPr lang="en-US" sz="2000" dirty="0">
                <a:latin typeface="+mj-lt"/>
              </a:rPr>
              <a:t>Per-mile road usage charges (RUC)</a:t>
            </a:r>
          </a:p>
        </p:txBody>
      </p:sp>
      <p:grpSp>
        <p:nvGrpSpPr>
          <p:cNvPr id="38" name="Group 37">
            <a:extLst>
              <a:ext uri="{FF2B5EF4-FFF2-40B4-BE49-F238E27FC236}">
                <a16:creationId xmlns:a16="http://schemas.microsoft.com/office/drawing/2014/main" id="{B28686B6-D591-6930-EEE9-C6D0D2ABE0DF}"/>
              </a:ext>
              <a:ext uri="{C183D7F6-B498-43B3-948B-1728B52AA6E4}">
                <adec:decorative xmlns:adec="http://schemas.microsoft.com/office/drawing/2017/decorative" val="1"/>
              </a:ext>
            </a:extLst>
          </p:cNvPr>
          <p:cNvGrpSpPr/>
          <p:nvPr/>
        </p:nvGrpSpPr>
        <p:grpSpPr>
          <a:xfrm>
            <a:off x="769787" y="2919680"/>
            <a:ext cx="1570235" cy="1524020"/>
            <a:chOff x="761998" y="3184989"/>
            <a:chExt cx="1570235" cy="1524020"/>
          </a:xfrm>
        </p:grpSpPr>
        <p:sp>
          <p:nvSpPr>
            <p:cNvPr id="24" name="Oval 23">
              <a:extLst>
                <a:ext uri="{FF2B5EF4-FFF2-40B4-BE49-F238E27FC236}">
                  <a16:creationId xmlns:a16="http://schemas.microsoft.com/office/drawing/2014/main" id="{E41E634A-BCB2-F9D6-A2F9-6CAE9661125C}"/>
                </a:ext>
              </a:extLst>
            </p:cNvPr>
            <p:cNvSpPr/>
            <p:nvPr/>
          </p:nvSpPr>
          <p:spPr>
            <a:xfrm>
              <a:off x="761998" y="3184989"/>
              <a:ext cx="1570235" cy="1524020"/>
            </a:xfrm>
            <a:prstGeom prst="ellipse">
              <a:avLst/>
            </a:prstGeom>
            <a:solidFill>
              <a:srgbClr val="004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Dollar with solid fill">
              <a:extLst>
                <a:ext uri="{FF2B5EF4-FFF2-40B4-BE49-F238E27FC236}">
                  <a16:creationId xmlns:a16="http://schemas.microsoft.com/office/drawing/2014/main" id="{51A373B9-DF14-CE63-4143-A58B8125E2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692" y="3306576"/>
              <a:ext cx="1280845" cy="1280845"/>
            </a:xfrm>
            <a:prstGeom prst="rect">
              <a:avLst/>
            </a:prstGeom>
          </p:spPr>
        </p:pic>
      </p:grpSp>
      <p:grpSp>
        <p:nvGrpSpPr>
          <p:cNvPr id="39" name="Group 38">
            <a:extLst>
              <a:ext uri="{FF2B5EF4-FFF2-40B4-BE49-F238E27FC236}">
                <a16:creationId xmlns:a16="http://schemas.microsoft.com/office/drawing/2014/main" id="{1F755574-5543-CBD6-31FC-F91845411C05}"/>
              </a:ext>
              <a:ext uri="{C183D7F6-B498-43B3-948B-1728B52AA6E4}">
                <adec:decorative xmlns:adec="http://schemas.microsoft.com/office/drawing/2017/decorative" val="1"/>
              </a:ext>
            </a:extLst>
          </p:cNvPr>
          <p:cNvGrpSpPr/>
          <p:nvPr/>
        </p:nvGrpSpPr>
        <p:grpSpPr>
          <a:xfrm>
            <a:off x="3802377" y="2926317"/>
            <a:ext cx="1570235" cy="1524020"/>
            <a:chOff x="3421009" y="3191626"/>
            <a:chExt cx="1570235" cy="1524020"/>
          </a:xfrm>
        </p:grpSpPr>
        <p:sp>
          <p:nvSpPr>
            <p:cNvPr id="25" name="Oval 24">
              <a:extLst>
                <a:ext uri="{FF2B5EF4-FFF2-40B4-BE49-F238E27FC236}">
                  <a16:creationId xmlns:a16="http://schemas.microsoft.com/office/drawing/2014/main" id="{C8BE3768-9590-FDAD-630D-B48D80540F8D}"/>
                </a:ext>
              </a:extLst>
            </p:cNvPr>
            <p:cNvSpPr/>
            <p:nvPr/>
          </p:nvSpPr>
          <p:spPr>
            <a:xfrm>
              <a:off x="3421009" y="3191626"/>
              <a:ext cx="1570235" cy="1524020"/>
            </a:xfrm>
            <a:prstGeom prst="ellipse">
              <a:avLst/>
            </a:prstGeom>
            <a:solidFill>
              <a:srgbClr val="004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Upward trend with solid fill">
              <a:extLst>
                <a:ext uri="{FF2B5EF4-FFF2-40B4-BE49-F238E27FC236}">
                  <a16:creationId xmlns:a16="http://schemas.microsoft.com/office/drawing/2014/main" id="{14FBE080-DCF0-C23F-A1E5-556CA72667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07946" y="3319766"/>
              <a:ext cx="1196362" cy="1196362"/>
            </a:xfrm>
            <a:prstGeom prst="rect">
              <a:avLst/>
            </a:prstGeom>
          </p:spPr>
        </p:pic>
      </p:grpSp>
      <p:grpSp>
        <p:nvGrpSpPr>
          <p:cNvPr id="40" name="Group 39">
            <a:extLst>
              <a:ext uri="{FF2B5EF4-FFF2-40B4-BE49-F238E27FC236}">
                <a16:creationId xmlns:a16="http://schemas.microsoft.com/office/drawing/2014/main" id="{266F314D-7873-5689-935F-7CA33748E085}"/>
              </a:ext>
              <a:ext uri="{C183D7F6-B498-43B3-948B-1728B52AA6E4}">
                <adec:decorative xmlns:adec="http://schemas.microsoft.com/office/drawing/2017/decorative" val="1"/>
              </a:ext>
            </a:extLst>
          </p:cNvPr>
          <p:cNvGrpSpPr/>
          <p:nvPr/>
        </p:nvGrpSpPr>
        <p:grpSpPr>
          <a:xfrm>
            <a:off x="6834967" y="2919680"/>
            <a:ext cx="1570235" cy="1524020"/>
            <a:chOff x="6415638" y="3184989"/>
            <a:chExt cx="1570235" cy="1524020"/>
          </a:xfrm>
        </p:grpSpPr>
        <p:sp>
          <p:nvSpPr>
            <p:cNvPr id="26" name="Oval 25">
              <a:extLst>
                <a:ext uri="{FF2B5EF4-FFF2-40B4-BE49-F238E27FC236}">
                  <a16:creationId xmlns:a16="http://schemas.microsoft.com/office/drawing/2014/main" id="{E9D98DD1-D2FB-6D31-1A7E-7FD52E27ED8B}"/>
                </a:ext>
              </a:extLst>
            </p:cNvPr>
            <p:cNvSpPr/>
            <p:nvPr/>
          </p:nvSpPr>
          <p:spPr>
            <a:xfrm>
              <a:off x="6415638" y="3184989"/>
              <a:ext cx="1570235" cy="1524020"/>
            </a:xfrm>
            <a:prstGeom prst="ellipse">
              <a:avLst/>
            </a:prstGeom>
            <a:solidFill>
              <a:srgbClr val="004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ax with solid fill">
              <a:extLst>
                <a:ext uri="{FF2B5EF4-FFF2-40B4-BE49-F238E27FC236}">
                  <a16:creationId xmlns:a16="http://schemas.microsoft.com/office/drawing/2014/main" id="{D8E1FCE1-B7BB-68A4-A500-A7D11CACC6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18125" y="3242363"/>
              <a:ext cx="565258" cy="565258"/>
            </a:xfrm>
            <a:prstGeom prst="rect">
              <a:avLst/>
            </a:prstGeom>
          </p:spPr>
        </p:pic>
        <p:pic>
          <p:nvPicPr>
            <p:cNvPr id="17" name="Graphic 16" descr="Electric car with solid fill">
              <a:extLst>
                <a:ext uri="{FF2B5EF4-FFF2-40B4-BE49-F238E27FC236}">
                  <a16:creationId xmlns:a16="http://schemas.microsoft.com/office/drawing/2014/main" id="{31A57AA1-40EE-F509-FFBE-CF9F6127CF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38130" y="3345318"/>
              <a:ext cx="1325247" cy="1325247"/>
            </a:xfrm>
            <a:prstGeom prst="rect">
              <a:avLst/>
            </a:prstGeom>
          </p:spPr>
        </p:pic>
      </p:grpSp>
      <p:sp>
        <p:nvSpPr>
          <p:cNvPr id="27" name="Oval 26">
            <a:extLst>
              <a:ext uri="{FF2B5EF4-FFF2-40B4-BE49-F238E27FC236}">
                <a16:creationId xmlns:a16="http://schemas.microsoft.com/office/drawing/2014/main" id="{C153499D-1F65-2BDF-44E9-FA0CC4E23AEF}"/>
              </a:ext>
              <a:ext uri="{C183D7F6-B498-43B3-948B-1728B52AA6E4}">
                <adec:decorative xmlns:adec="http://schemas.microsoft.com/office/drawing/2017/decorative" val="1"/>
              </a:ext>
            </a:extLst>
          </p:cNvPr>
          <p:cNvSpPr/>
          <p:nvPr/>
        </p:nvSpPr>
        <p:spPr>
          <a:xfrm>
            <a:off x="9867556" y="2919680"/>
            <a:ext cx="1570235" cy="1524020"/>
          </a:xfrm>
          <a:prstGeom prst="ellipse">
            <a:avLst/>
          </a:prstGeom>
          <a:solidFill>
            <a:srgbClr val="004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9C87C318-7CBA-8247-254F-978789FB1EA5}"/>
              </a:ext>
              <a:ext uri="{C183D7F6-B498-43B3-948B-1728B52AA6E4}">
                <adec:decorative xmlns:adec="http://schemas.microsoft.com/office/drawing/2017/decorative" val="1"/>
              </a:ext>
            </a:extLst>
          </p:cNvPr>
          <p:cNvSpPr/>
          <p:nvPr/>
        </p:nvSpPr>
        <p:spPr>
          <a:xfrm>
            <a:off x="10171454" y="3164163"/>
            <a:ext cx="932425" cy="961718"/>
          </a:xfrm>
          <a:prstGeom prst="trapezoi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A06D2B2-9F2C-5FA2-2449-A5A367E59BCD}"/>
              </a:ext>
              <a:ext uri="{C183D7F6-B498-43B3-948B-1728B52AA6E4}">
                <adec:decorative xmlns:adec="http://schemas.microsoft.com/office/drawing/2017/decorative" val="1"/>
              </a:ext>
            </a:extLst>
          </p:cNvPr>
          <p:cNvSpPr/>
          <p:nvPr/>
        </p:nvSpPr>
        <p:spPr>
          <a:xfrm>
            <a:off x="10590307" y="3250531"/>
            <a:ext cx="94717" cy="169317"/>
          </a:xfrm>
          <a:prstGeom prst="rect">
            <a:avLst/>
          </a:prstGeom>
          <a:solidFill>
            <a:srgbClr val="004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1" name="Rectangle 30">
            <a:extLst>
              <a:ext uri="{FF2B5EF4-FFF2-40B4-BE49-F238E27FC236}">
                <a16:creationId xmlns:a16="http://schemas.microsoft.com/office/drawing/2014/main" id="{7713488A-A32B-FCD5-B75C-314834A88ED8}"/>
              </a:ext>
              <a:ext uri="{C183D7F6-B498-43B3-948B-1728B52AA6E4}">
                <adec:decorative xmlns:adec="http://schemas.microsoft.com/office/drawing/2017/decorative" val="1"/>
              </a:ext>
            </a:extLst>
          </p:cNvPr>
          <p:cNvSpPr/>
          <p:nvPr/>
        </p:nvSpPr>
        <p:spPr>
          <a:xfrm>
            <a:off x="10590307" y="3511143"/>
            <a:ext cx="94717" cy="169317"/>
          </a:xfrm>
          <a:prstGeom prst="rect">
            <a:avLst/>
          </a:prstGeom>
          <a:solidFill>
            <a:srgbClr val="004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Rectangle 31">
            <a:extLst>
              <a:ext uri="{FF2B5EF4-FFF2-40B4-BE49-F238E27FC236}">
                <a16:creationId xmlns:a16="http://schemas.microsoft.com/office/drawing/2014/main" id="{AE4B186F-AEAB-0893-035E-8D6ACD5B4584}"/>
              </a:ext>
              <a:ext uri="{C183D7F6-B498-43B3-948B-1728B52AA6E4}">
                <adec:decorative xmlns:adec="http://schemas.microsoft.com/office/drawing/2017/decorative" val="1"/>
              </a:ext>
            </a:extLst>
          </p:cNvPr>
          <p:cNvSpPr/>
          <p:nvPr/>
        </p:nvSpPr>
        <p:spPr>
          <a:xfrm>
            <a:off x="10590306" y="3772004"/>
            <a:ext cx="94717" cy="169317"/>
          </a:xfrm>
          <a:prstGeom prst="rect">
            <a:avLst/>
          </a:prstGeom>
          <a:solidFill>
            <a:srgbClr val="004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3" name="Rectangle 32">
            <a:extLst>
              <a:ext uri="{FF2B5EF4-FFF2-40B4-BE49-F238E27FC236}">
                <a16:creationId xmlns:a16="http://schemas.microsoft.com/office/drawing/2014/main" id="{0F300191-174B-1F29-27DD-04F2D077F7EC}"/>
              </a:ext>
              <a:ext uri="{C183D7F6-B498-43B3-948B-1728B52AA6E4}">
                <adec:decorative xmlns:adec="http://schemas.microsoft.com/office/drawing/2017/decorative" val="1"/>
              </a:ext>
            </a:extLst>
          </p:cNvPr>
          <p:cNvSpPr/>
          <p:nvPr/>
        </p:nvSpPr>
        <p:spPr>
          <a:xfrm rot="685597">
            <a:off x="10336704" y="3180320"/>
            <a:ext cx="45719" cy="906849"/>
          </a:xfrm>
          <a:prstGeom prst="rect">
            <a:avLst/>
          </a:prstGeom>
          <a:solidFill>
            <a:srgbClr val="004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5" name="Rectangle 34">
            <a:extLst>
              <a:ext uri="{FF2B5EF4-FFF2-40B4-BE49-F238E27FC236}">
                <a16:creationId xmlns:a16="http://schemas.microsoft.com/office/drawing/2014/main" id="{8B713ED2-7978-FB90-97BC-E4D5B217CFE8}"/>
              </a:ext>
              <a:ext uri="{C183D7F6-B498-43B3-948B-1728B52AA6E4}">
                <adec:decorative xmlns:adec="http://schemas.microsoft.com/office/drawing/2017/decorative" val="1"/>
              </a:ext>
            </a:extLst>
          </p:cNvPr>
          <p:cNvSpPr/>
          <p:nvPr/>
        </p:nvSpPr>
        <p:spPr>
          <a:xfrm rot="20902833">
            <a:off x="10894385" y="3191598"/>
            <a:ext cx="45719" cy="906849"/>
          </a:xfrm>
          <a:prstGeom prst="rect">
            <a:avLst/>
          </a:prstGeom>
          <a:solidFill>
            <a:srgbClr val="004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6" name="Oval 35">
            <a:extLst>
              <a:ext uri="{FF2B5EF4-FFF2-40B4-BE49-F238E27FC236}">
                <a16:creationId xmlns:a16="http://schemas.microsoft.com/office/drawing/2014/main" id="{5DFD8A8B-9F66-CC52-B529-D148EFEA302E}"/>
              </a:ext>
              <a:ext uri="{C183D7F6-B498-43B3-948B-1728B52AA6E4}">
                <adec:decorative xmlns:adec="http://schemas.microsoft.com/office/drawing/2017/decorative" val="1"/>
              </a:ext>
            </a:extLst>
          </p:cNvPr>
          <p:cNvSpPr/>
          <p:nvPr/>
        </p:nvSpPr>
        <p:spPr>
          <a:xfrm>
            <a:off x="10026627" y="3352807"/>
            <a:ext cx="504025" cy="489245"/>
          </a:xfrm>
          <a:prstGeom prst="ellipse">
            <a:avLst/>
          </a:prstGeom>
          <a:solidFill>
            <a:schemeClr val="bg1"/>
          </a:solidFill>
          <a:ln>
            <a:solidFill>
              <a:srgbClr val="004C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64988C70-50FA-027A-F2F7-7DA04BCD81C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71582" y="3379167"/>
            <a:ext cx="433267" cy="433267"/>
          </a:xfrm>
          <a:prstGeom prst="rect">
            <a:avLst/>
          </a:prstGeom>
        </p:spPr>
      </p:pic>
      <p:sp>
        <p:nvSpPr>
          <p:cNvPr id="2" name="Slide Number Placeholder 1">
            <a:extLst>
              <a:ext uri="{FF2B5EF4-FFF2-40B4-BE49-F238E27FC236}">
                <a16:creationId xmlns:a16="http://schemas.microsoft.com/office/drawing/2014/main" id="{756C6D88-81AA-EEF5-ADAE-E5F6C485D2FD}"/>
              </a:ext>
            </a:extLst>
          </p:cNvPr>
          <p:cNvSpPr>
            <a:spLocks noGrp="1"/>
          </p:cNvSpPr>
          <p:nvPr>
            <p:ph type="sldNum" sz="quarter" idx="12"/>
          </p:nvPr>
        </p:nvSpPr>
        <p:spPr/>
        <p:txBody>
          <a:bodyPr/>
          <a:lstStyle/>
          <a:p>
            <a:fld id="{F3EC3B26-B3F3-C249-9032-A93DF6D0CE32}" type="slidenum">
              <a:rPr lang="en-US" smtClean="0"/>
              <a:t>10</a:t>
            </a:fld>
            <a:endParaRPr lang="en-US"/>
          </a:p>
        </p:txBody>
      </p:sp>
      <p:pic>
        <p:nvPicPr>
          <p:cNvPr id="11" name="Picture 10" descr="Nevada Department of Transportation Logo">
            <a:extLst>
              <a:ext uri="{FF2B5EF4-FFF2-40B4-BE49-F238E27FC236}">
                <a16:creationId xmlns:a16="http://schemas.microsoft.com/office/drawing/2014/main" id="{7C324AC2-FF14-A68D-24BE-C53D442318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57539" y="6086623"/>
            <a:ext cx="1165947" cy="606218"/>
          </a:xfrm>
          <a:prstGeom prst="rect">
            <a:avLst/>
          </a:prstGeom>
        </p:spPr>
      </p:pic>
    </p:spTree>
    <p:extLst>
      <p:ext uri="{BB962C8B-B14F-4D97-AF65-F5344CB8AC3E}">
        <p14:creationId xmlns:p14="http://schemas.microsoft.com/office/powerpoint/2010/main" val="373777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5C654D-2A26-6042-F23E-A79D4924B7B5}"/>
              </a:ext>
              <a:ext uri="{C183D7F6-B498-43B3-948B-1728B52AA6E4}">
                <adec:decorative xmlns:adec="http://schemas.microsoft.com/office/drawing/2017/decorative" val="1"/>
              </a:ext>
            </a:extLst>
          </p:cNvPr>
          <p:cNvSpPr/>
          <p:nvPr/>
        </p:nvSpPr>
        <p:spPr>
          <a:xfrm>
            <a:off x="0" y="0"/>
            <a:ext cx="12192000" cy="1410788"/>
          </a:xfrm>
          <a:prstGeom prst="rect">
            <a:avLst/>
          </a:prstGeom>
          <a:solidFill>
            <a:srgbClr val="0153A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4891"/>
              </a:solidFill>
            </a:endParaRPr>
          </a:p>
        </p:txBody>
      </p:sp>
      <p:sp>
        <p:nvSpPr>
          <p:cNvPr id="152" name="Rectangle 151">
            <a:extLst>
              <a:ext uri="{FF2B5EF4-FFF2-40B4-BE49-F238E27FC236}">
                <a16:creationId xmlns:a16="http://schemas.microsoft.com/office/drawing/2014/main" id="{36924B9C-1807-C452-A42A-7D4244BCCE6C}"/>
              </a:ext>
              <a:ext uri="{C183D7F6-B498-43B3-948B-1728B52AA6E4}">
                <adec:decorative xmlns:adec="http://schemas.microsoft.com/office/drawing/2017/decorative" val="1"/>
              </a:ext>
            </a:extLst>
          </p:cNvPr>
          <p:cNvSpPr/>
          <p:nvPr/>
        </p:nvSpPr>
        <p:spPr>
          <a:xfrm>
            <a:off x="-16429" y="3548514"/>
            <a:ext cx="2630881" cy="251002"/>
          </a:xfrm>
          <a:prstGeom prst="rect">
            <a:avLst/>
          </a:prstGeom>
          <a:solidFill>
            <a:srgbClr val="D3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DA1E42CE-C53A-C7DA-3877-BAA95FA84C5D}"/>
              </a:ext>
              <a:ext uri="{C183D7F6-B498-43B3-948B-1728B52AA6E4}">
                <adec:decorative xmlns:adec="http://schemas.microsoft.com/office/drawing/2017/decorative" val="1"/>
              </a:ext>
            </a:extLst>
          </p:cNvPr>
          <p:cNvSpPr/>
          <p:nvPr/>
        </p:nvSpPr>
        <p:spPr>
          <a:xfrm>
            <a:off x="0" y="1824616"/>
            <a:ext cx="2383277" cy="251002"/>
          </a:xfrm>
          <a:prstGeom prst="rect">
            <a:avLst/>
          </a:prstGeom>
          <a:solidFill>
            <a:srgbClr val="D3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B5CE84E-23B1-7377-9C14-43B83F9B41D0}"/>
              </a:ext>
            </a:extLst>
          </p:cNvPr>
          <p:cNvSpPr txBox="1">
            <a:spLocks noGrp="1"/>
          </p:cNvSpPr>
          <p:nvPr>
            <p:ph type="title" idx="4294967295"/>
          </p:nvPr>
        </p:nvSpPr>
        <p:spPr>
          <a:xfrm>
            <a:off x="360317" y="148284"/>
            <a:ext cx="847888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Segoe UI Semibold" panose="020B0502040204020203" pitchFamily="34" charset="0"/>
                <a:ea typeface="+mn-ea"/>
                <a:cs typeface="Segoe UI Semibold" panose="020B0502040204020203" pitchFamily="34" charset="0"/>
              </a:rPr>
              <a:t>Electric Vehicle (EV) Registration Surcharges</a:t>
            </a:r>
          </a:p>
        </p:txBody>
      </p:sp>
      <p:sp>
        <p:nvSpPr>
          <p:cNvPr id="7" name="TextBox 6">
            <a:extLst>
              <a:ext uri="{FF2B5EF4-FFF2-40B4-BE49-F238E27FC236}">
                <a16:creationId xmlns:a16="http://schemas.microsoft.com/office/drawing/2014/main" id="{1DA2805F-E912-0031-71C5-2A660D51B8D7}"/>
              </a:ext>
            </a:extLst>
          </p:cNvPr>
          <p:cNvSpPr txBox="1"/>
          <p:nvPr/>
        </p:nvSpPr>
        <p:spPr>
          <a:xfrm>
            <a:off x="360317" y="814646"/>
            <a:ext cx="9305016" cy="369332"/>
          </a:xfrm>
          <a:prstGeom prst="rect">
            <a:avLst/>
          </a:prstGeom>
          <a:noFill/>
        </p:spPr>
        <p:txBody>
          <a:bodyPr wrap="square" rtlCol="0">
            <a:spAutoFit/>
          </a:bodyPr>
          <a:lstStyle/>
          <a:p>
            <a:r>
              <a:rPr lang="en-US" sz="1800" i="1" dirty="0">
                <a:solidFill>
                  <a:schemeClr val="bg1"/>
                </a:solidFill>
                <a:latin typeface="Segoe UI Semilight" panose="020B0502040204020203" pitchFamily="34" charset="0"/>
                <a:cs typeface="Segoe UI Semilight" panose="020B0502040204020203" pitchFamily="34" charset="0"/>
              </a:rPr>
              <a:t>As of July 2024, 38 states have enacted Electric Vehicle (EV) registration surcharges</a:t>
            </a:r>
          </a:p>
        </p:txBody>
      </p:sp>
      <p:sp>
        <p:nvSpPr>
          <p:cNvPr id="5" name="TextBox 4">
            <a:extLst>
              <a:ext uri="{FF2B5EF4-FFF2-40B4-BE49-F238E27FC236}">
                <a16:creationId xmlns:a16="http://schemas.microsoft.com/office/drawing/2014/main" id="{2B7A6D66-0195-C101-DDBD-54237C12E2ED}"/>
              </a:ext>
            </a:extLst>
          </p:cNvPr>
          <p:cNvSpPr txBox="1"/>
          <p:nvPr/>
        </p:nvSpPr>
        <p:spPr>
          <a:xfrm>
            <a:off x="269692" y="1784928"/>
            <a:ext cx="2767489" cy="3816429"/>
          </a:xfrm>
          <a:prstGeom prst="rect">
            <a:avLst/>
          </a:prstGeom>
          <a:noFill/>
        </p:spPr>
        <p:txBody>
          <a:bodyPr wrap="square" rtlCol="0">
            <a:spAutoFit/>
          </a:bodyPr>
          <a:lstStyle/>
          <a:p>
            <a:r>
              <a:rPr lang="en-US" sz="1600" b="1">
                <a:latin typeface="Segoe UI" panose="020B0502040204020203" pitchFamily="34" charset="0"/>
                <a:cs typeface="Segoe UI" panose="020B0502040204020203" pitchFamily="34" charset="0"/>
              </a:rPr>
              <a:t>Primary advantages</a:t>
            </a:r>
            <a:r>
              <a:rPr lang="en-US" sz="1600">
                <a:latin typeface="Segoe UI" panose="020B0502040204020203" pitchFamily="34" charset="0"/>
                <a:cs typeface="Segoe UI" panose="020B0502040204020203" pitchFamily="34" charset="0"/>
              </a:rPr>
              <a:t>: </a:t>
            </a:r>
          </a:p>
          <a:p>
            <a:pPr marL="156629" indent="-156629">
              <a:buFont typeface="Arial" panose="020B0604020202020204" pitchFamily="34" charset="0"/>
              <a:buChar char="•"/>
            </a:pPr>
            <a:r>
              <a:rPr lang="en-US" sz="1600">
                <a:latin typeface="Segoe UI" panose="020B0502040204020203" pitchFamily="34" charset="0"/>
                <a:cs typeface="Segoe UI" panose="020B0502040204020203" pitchFamily="34" charset="0"/>
              </a:rPr>
              <a:t>All EV owners contribute to cost of roadways</a:t>
            </a:r>
          </a:p>
          <a:p>
            <a:pPr marL="156629" indent="-156629">
              <a:buFont typeface="Arial" panose="020B0604020202020204" pitchFamily="34" charset="0"/>
              <a:buChar char="•"/>
            </a:pPr>
            <a:r>
              <a:rPr lang="en-US" sz="1600">
                <a:latin typeface="Segoe UI" panose="020B0502040204020203" pitchFamily="34" charset="0"/>
                <a:cs typeface="Segoe UI" panose="020B0502040204020203" pitchFamily="34" charset="0"/>
              </a:rPr>
              <a:t>Can be implemented through existing registration process</a:t>
            </a:r>
          </a:p>
          <a:p>
            <a:endParaRPr lang="en-US" sz="1600">
              <a:latin typeface="Segoe UI" panose="020B0502040204020203" pitchFamily="34" charset="0"/>
              <a:cs typeface="Segoe UI" panose="020B0502040204020203" pitchFamily="34" charset="0"/>
            </a:endParaRPr>
          </a:p>
          <a:p>
            <a:r>
              <a:rPr lang="en-US" sz="1600" b="1">
                <a:latin typeface="Segoe UI" panose="020B0502040204020203" pitchFamily="34" charset="0"/>
                <a:cs typeface="Segoe UI" panose="020B0502040204020203" pitchFamily="34" charset="0"/>
              </a:rPr>
              <a:t>Primary disadvantages:</a:t>
            </a:r>
          </a:p>
          <a:p>
            <a:pPr marL="156629" indent="-156629">
              <a:buFont typeface="Arial" panose="020B0604020202020204" pitchFamily="34" charset="0"/>
              <a:buChar char="•"/>
            </a:pPr>
            <a:r>
              <a:rPr lang="en-US" sz="1600">
                <a:latin typeface="Segoe UI" panose="020B0502040204020203" pitchFamily="34" charset="0"/>
                <a:cs typeface="Segoe UI" panose="020B0502040204020203" pitchFamily="34" charset="0"/>
              </a:rPr>
              <a:t>Does not reflect how much a driver uses roadways</a:t>
            </a:r>
          </a:p>
          <a:p>
            <a:pPr marL="156629" indent="-156629">
              <a:buFont typeface="Arial" panose="020B0604020202020204" pitchFamily="34" charset="0"/>
              <a:buChar char="•"/>
            </a:pPr>
            <a:r>
              <a:rPr lang="en-US" sz="1600">
                <a:latin typeface="Segoe UI" panose="020B0502040204020203" pitchFamily="34" charset="0"/>
                <a:cs typeface="Segoe UI" panose="020B0502040204020203" pitchFamily="34" charset="0"/>
              </a:rPr>
              <a:t>Does not address biggest issue: increasing MPG among gas-powered vehicles</a:t>
            </a:r>
          </a:p>
          <a:p>
            <a:endParaRPr lang="en-US">
              <a:latin typeface="Segoe UI" panose="020B0502040204020203" pitchFamily="34" charset="0"/>
              <a:cs typeface="Segoe UI" panose="020B0502040204020203" pitchFamily="34" charset="0"/>
            </a:endParaRPr>
          </a:p>
        </p:txBody>
      </p:sp>
      <p:sp>
        <p:nvSpPr>
          <p:cNvPr id="114" name="Google Shape;1081;p98">
            <a:extLst>
              <a:ext uri="{FF2B5EF4-FFF2-40B4-BE49-F238E27FC236}">
                <a16:creationId xmlns:a16="http://schemas.microsoft.com/office/drawing/2014/main" id="{EE9B2ED4-A9D4-C2E5-0C82-7940FFE374B7}"/>
              </a:ext>
            </a:extLst>
          </p:cNvPr>
          <p:cNvSpPr txBox="1"/>
          <p:nvPr/>
        </p:nvSpPr>
        <p:spPr>
          <a:xfrm>
            <a:off x="10258493" y="2504104"/>
            <a:ext cx="1719529" cy="469803"/>
          </a:xfrm>
          <a:prstGeom prst="rect">
            <a:avLst/>
          </a:prstGeom>
          <a:noFill/>
          <a:ln>
            <a:noFill/>
          </a:ln>
        </p:spPr>
        <p:txBody>
          <a:bodyPr spcFirstLastPara="1" wrap="square" lIns="91425" tIns="45700" rIns="91425" bIns="45700" anchor="t" anchorCtr="0">
            <a:noAutofit/>
          </a:bodyPr>
          <a:lstStyle/>
          <a:p>
            <a:pPr defTabSz="914354">
              <a:buClr>
                <a:srgbClr val="000000"/>
              </a:buClr>
              <a:defRPr/>
            </a:pPr>
            <a:r>
              <a:rPr lang="en-US" sz="1200" b="1">
                <a:latin typeface="Segoe UI" panose="020B0502040204020203" pitchFamily="34" charset="0"/>
                <a:cs typeface="Segoe UI" panose="020B0502040204020203" pitchFamily="34" charset="0"/>
                <a:sym typeface="Calibri"/>
              </a:rPr>
              <a:t>EV fee legislation introduced</a:t>
            </a:r>
          </a:p>
          <a:p>
            <a:pPr defTabSz="914354">
              <a:buClr>
                <a:srgbClr val="000000"/>
              </a:buClr>
              <a:defRPr/>
            </a:pPr>
            <a:r>
              <a:rPr lang="en-US" sz="1600" b="1" kern="0">
                <a:latin typeface="Segoe UI" panose="020B0502040204020203" pitchFamily="34" charset="0"/>
                <a:ea typeface="Calibri"/>
                <a:cs typeface="Segoe UI" panose="020B0502040204020203" pitchFamily="34" charset="0"/>
                <a:sym typeface="Calibri"/>
              </a:rPr>
              <a:t> </a:t>
            </a:r>
            <a:endParaRPr lang="en-US" sz="1600" b="1">
              <a:latin typeface="Segoe UI" panose="020B0502040204020203" pitchFamily="34" charset="0"/>
              <a:ea typeface="Calibri"/>
              <a:cs typeface="Segoe UI" panose="020B0502040204020203" pitchFamily="34" charset="0"/>
              <a:sym typeface="Calibri"/>
            </a:endParaRPr>
          </a:p>
        </p:txBody>
      </p:sp>
      <p:sp>
        <p:nvSpPr>
          <p:cNvPr id="115" name="Google Shape;1082;p98">
            <a:extLst>
              <a:ext uri="{FF2B5EF4-FFF2-40B4-BE49-F238E27FC236}">
                <a16:creationId xmlns:a16="http://schemas.microsoft.com/office/drawing/2014/main" id="{2E29211D-243D-DAB6-5D0C-FB0699395480}"/>
              </a:ext>
              <a:ext uri="{C183D7F6-B498-43B3-948B-1728B52AA6E4}">
                <adec:decorative xmlns:adec="http://schemas.microsoft.com/office/drawing/2017/decorative" val="1"/>
              </a:ext>
            </a:extLst>
          </p:cNvPr>
          <p:cNvSpPr/>
          <p:nvPr/>
        </p:nvSpPr>
        <p:spPr>
          <a:xfrm>
            <a:off x="9780704" y="2562108"/>
            <a:ext cx="476199" cy="339796"/>
          </a:xfrm>
          <a:prstGeom prst="rect">
            <a:avLst/>
          </a:prstGeom>
          <a:pattFill prst="wdDnDiag">
            <a:fgClr>
              <a:srgbClr val="ED7D31"/>
            </a:fgClr>
            <a:bgClr>
              <a:schemeClr val="bg1"/>
            </a:bgClr>
          </a:pattFill>
          <a:ln w="28575">
            <a:solidFill>
              <a:schemeClr val="bg1"/>
            </a:solidFill>
          </a:ln>
          <a:effectLst>
            <a:outerShdw blurRad="50800" dist="38100" dir="2700000" algn="tl" rotWithShape="0">
              <a:prstClr val="black">
                <a:alpha val="12000"/>
              </a:prstClr>
            </a:outerShdw>
          </a:effectLst>
        </p:spPr>
        <p:txBody>
          <a:bodyPr spcFirstLastPara="1" wrap="square" lIns="91425" tIns="45700" rIns="91425" bIns="45700" anchor="ctr" anchorCtr="0">
            <a:noAutofit/>
          </a:bodyPr>
          <a:lstStyle/>
          <a:p>
            <a:pPr algn="ctr" defTabSz="914354">
              <a:buClr>
                <a:srgbClr val="000000"/>
              </a:buClr>
              <a:defRPr/>
            </a:pPr>
            <a:endParaRPr sz="1900" kern="0">
              <a:solidFill>
                <a:srgbClr val="FFFFFF"/>
              </a:solidFill>
              <a:latin typeface="Libre Franklin"/>
              <a:ea typeface="Libre Franklin"/>
              <a:cs typeface="Libre Franklin"/>
              <a:sym typeface="Libre Franklin"/>
            </a:endParaRPr>
          </a:p>
        </p:txBody>
      </p:sp>
      <p:sp>
        <p:nvSpPr>
          <p:cNvPr id="116" name="Google Shape;1083;p98">
            <a:extLst>
              <a:ext uri="{FF2B5EF4-FFF2-40B4-BE49-F238E27FC236}">
                <a16:creationId xmlns:a16="http://schemas.microsoft.com/office/drawing/2014/main" id="{12ADD7FA-F32A-0827-1ECD-C5F4420C7E9F}"/>
              </a:ext>
              <a:ext uri="{C183D7F6-B498-43B3-948B-1728B52AA6E4}">
                <adec:decorative xmlns:adec="http://schemas.microsoft.com/office/drawing/2017/decorative" val="1"/>
              </a:ext>
            </a:extLst>
          </p:cNvPr>
          <p:cNvSpPr/>
          <p:nvPr/>
        </p:nvSpPr>
        <p:spPr>
          <a:xfrm>
            <a:off x="9797900" y="3153109"/>
            <a:ext cx="476199" cy="339796"/>
          </a:xfrm>
          <a:prstGeom prst="rect">
            <a:avLst/>
          </a:prstGeom>
          <a:solidFill>
            <a:srgbClr val="004C9D"/>
          </a:solidFill>
          <a:ln w="28575">
            <a:solidFill>
              <a:schemeClr val="bg1"/>
            </a:solidFill>
          </a:ln>
          <a:effectLst>
            <a:outerShdw blurRad="50800" dist="38100" dir="2700000" algn="tl" rotWithShape="0">
              <a:prstClr val="black">
                <a:alpha val="12000"/>
              </a:prstClr>
            </a:outerShdw>
          </a:effectLst>
        </p:spPr>
        <p:txBody>
          <a:bodyPr spcFirstLastPara="1" wrap="square" lIns="91425" tIns="45700" rIns="91425" bIns="45700" anchor="ctr" anchorCtr="0">
            <a:noAutofit/>
          </a:bodyPr>
          <a:lstStyle/>
          <a:p>
            <a:pPr algn="ctr" defTabSz="914354">
              <a:buClr>
                <a:srgbClr val="000000"/>
              </a:buClr>
              <a:defRPr/>
            </a:pPr>
            <a:endParaRPr sz="1900" kern="0">
              <a:solidFill>
                <a:srgbClr val="FFFFFF"/>
              </a:solidFill>
              <a:latin typeface="Libre Franklin"/>
              <a:ea typeface="Libre Franklin"/>
              <a:cs typeface="Libre Franklin"/>
              <a:sym typeface="Libre Franklin"/>
            </a:endParaRPr>
          </a:p>
        </p:txBody>
      </p:sp>
      <p:sp>
        <p:nvSpPr>
          <p:cNvPr id="117" name="TextBox 116">
            <a:extLst>
              <a:ext uri="{FF2B5EF4-FFF2-40B4-BE49-F238E27FC236}">
                <a16:creationId xmlns:a16="http://schemas.microsoft.com/office/drawing/2014/main" id="{905A1BC8-DBB2-8F80-BB69-34CA74212E58}"/>
              </a:ext>
            </a:extLst>
          </p:cNvPr>
          <p:cNvSpPr txBox="1"/>
          <p:nvPr/>
        </p:nvSpPr>
        <p:spPr>
          <a:xfrm>
            <a:off x="10258491" y="3069750"/>
            <a:ext cx="1719529" cy="461665"/>
          </a:xfrm>
          <a:prstGeom prst="rect">
            <a:avLst/>
          </a:prstGeom>
          <a:noFill/>
        </p:spPr>
        <p:txBody>
          <a:bodyPr wrap="square">
            <a:spAutoFit/>
          </a:bodyPr>
          <a:lstStyle/>
          <a:p>
            <a:pPr defTabSz="914354">
              <a:buClr>
                <a:srgbClr val="000000"/>
              </a:buClr>
              <a:defRPr/>
            </a:pPr>
            <a:r>
              <a:rPr lang="en-US" sz="1200" b="1">
                <a:latin typeface="Segoe UI" panose="020B0502040204020203" pitchFamily="34" charset="0"/>
                <a:cs typeface="Segoe UI" panose="020B0502040204020203" pitchFamily="34" charset="0"/>
              </a:rPr>
              <a:t>EV fees enacted and collected</a:t>
            </a:r>
          </a:p>
        </p:txBody>
      </p:sp>
      <p:sp>
        <p:nvSpPr>
          <p:cNvPr id="2" name="Text Placeholder 1">
            <a:extLst>
              <a:ext uri="{FF2B5EF4-FFF2-40B4-BE49-F238E27FC236}">
                <a16:creationId xmlns:a16="http://schemas.microsoft.com/office/drawing/2014/main" id="{212473CD-19AC-CBC3-D3EF-20F3BA3B423A}"/>
              </a:ext>
            </a:extLst>
          </p:cNvPr>
          <p:cNvSpPr txBox="1">
            <a:spLocks/>
          </p:cNvSpPr>
          <p:nvPr/>
        </p:nvSpPr>
        <p:spPr>
          <a:xfrm>
            <a:off x="9517191" y="3696195"/>
            <a:ext cx="2702319" cy="211568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lang="en-US" sz="2400" kern="1200" dirty="0" smtClean="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Arial"/>
              <a:buChar char="–"/>
              <a:defRPr lang="en-US" sz="2000" i="0" kern="1200" dirty="0" smtClean="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Arial"/>
              <a:buChar char="•"/>
              <a:defRPr lang="en-US" sz="1800" kern="1200" dirty="0" smtClean="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Arial"/>
              <a:buChar char="–"/>
              <a:defRPr lang="en-US" sz="1600" kern="1200" dirty="0" smtClean="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Arial"/>
              <a:buChar char="»"/>
              <a:defRPr lang="en-US" sz="1600" i="1" kern="1200" dirty="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latin typeface="Segoe UI" panose="020B0502040204020203" pitchFamily="34" charset="0"/>
                <a:cs typeface="Segoe UI" panose="020B0502040204020203" pitchFamily="34" charset="0"/>
              </a:rPr>
              <a:t>Fee Range: $50 - $240​</a:t>
            </a:r>
          </a:p>
          <a:p>
            <a:r>
              <a:rPr lang="en-US" sz="1400" b="1" dirty="0">
                <a:latin typeface="Segoe UI" panose="020B0502040204020203" pitchFamily="34" charset="0"/>
                <a:cs typeface="Segoe UI" panose="020B0502040204020203" pitchFamily="34" charset="0"/>
              </a:rPr>
              <a:t>Lowest: </a:t>
            </a:r>
            <a:r>
              <a:rPr lang="en-US" sz="1400" dirty="0">
                <a:latin typeface="Segoe UI" panose="020B0502040204020203" pitchFamily="34" charset="0"/>
                <a:cs typeface="Segoe UI" panose="020B0502040204020203" pitchFamily="34" charset="0"/>
              </a:rPr>
              <a:t>Hawaii ($50)​</a:t>
            </a:r>
          </a:p>
          <a:p>
            <a:r>
              <a:rPr lang="en-US" sz="1400" b="1" dirty="0">
                <a:latin typeface="Segoe UI" panose="020B0502040204020203" pitchFamily="34" charset="0"/>
                <a:cs typeface="Segoe UI" panose="020B0502040204020203" pitchFamily="34" charset="0"/>
              </a:rPr>
              <a:t>Highest:​ </a:t>
            </a:r>
            <a:r>
              <a:rPr lang="en-US" sz="1400" dirty="0">
                <a:latin typeface="Segoe UI" panose="020B0502040204020203" pitchFamily="34" charset="0"/>
                <a:cs typeface="Segoe UI" panose="020B0502040204020203" pitchFamily="34" charset="0"/>
              </a:rPr>
              <a:t>Washington ($225)​; Michigan ($240 for vehicles over 8k lbs.)​</a:t>
            </a:r>
          </a:p>
          <a:p>
            <a:r>
              <a:rPr lang="en-US" sz="1400" b="1" dirty="0">
                <a:latin typeface="Segoe UI" panose="020B0502040204020203" pitchFamily="34" charset="0"/>
                <a:cs typeface="Segoe UI" panose="020B0502040204020203" pitchFamily="34" charset="0"/>
              </a:rPr>
              <a:t>Average: </a:t>
            </a:r>
            <a:r>
              <a:rPr lang="en-US" sz="1400" dirty="0">
                <a:latin typeface="Segoe UI" panose="020B0502040204020203" pitchFamily="34" charset="0"/>
                <a:cs typeface="Segoe UI" panose="020B0502040204020203" pitchFamily="34" charset="0"/>
              </a:rPr>
              <a:t>$130.45​</a:t>
            </a:r>
          </a:p>
          <a:p>
            <a:r>
              <a:rPr lang="en-US" sz="1400" b="1" dirty="0">
                <a:latin typeface="Segoe UI" panose="020B0502040204020203" pitchFamily="34" charset="0"/>
                <a:cs typeface="Segoe UI" panose="020B0502040204020203" pitchFamily="34" charset="0"/>
              </a:rPr>
              <a:t>Median: </a:t>
            </a:r>
            <a:r>
              <a:rPr lang="en-US" sz="1400" dirty="0">
                <a:latin typeface="Segoe UI" panose="020B0502040204020203" pitchFamily="34" charset="0"/>
                <a:cs typeface="Segoe UI" panose="020B0502040204020203" pitchFamily="34" charset="0"/>
              </a:rPr>
              <a:t>$120 ​</a:t>
            </a:r>
          </a:p>
        </p:txBody>
      </p:sp>
      <p:sp>
        <p:nvSpPr>
          <p:cNvPr id="4" name="Rectangle 3">
            <a:extLst>
              <a:ext uri="{FF2B5EF4-FFF2-40B4-BE49-F238E27FC236}">
                <a16:creationId xmlns:a16="http://schemas.microsoft.com/office/drawing/2014/main" id="{DFC8C284-F37D-6E33-C2B0-8315D6F3CDFD}"/>
              </a:ext>
              <a:ext uri="{C183D7F6-B498-43B3-948B-1728B52AA6E4}">
                <adec:decorative xmlns:adec="http://schemas.microsoft.com/office/drawing/2017/decorative" val="1"/>
              </a:ext>
            </a:extLst>
          </p:cNvPr>
          <p:cNvSpPr/>
          <p:nvPr/>
        </p:nvSpPr>
        <p:spPr>
          <a:xfrm>
            <a:off x="179068" y="255069"/>
            <a:ext cx="181249" cy="417646"/>
          </a:xfrm>
          <a:prstGeom prst="rect">
            <a:avLst/>
          </a:prstGeom>
          <a:solidFill>
            <a:srgbClr val="031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descr="Map of the united states color-coded to show states with electric vehicle legislation. ">
            <a:extLst>
              <a:ext uri="{FF2B5EF4-FFF2-40B4-BE49-F238E27FC236}">
                <a16:creationId xmlns:a16="http://schemas.microsoft.com/office/drawing/2014/main" id="{7C9D14DF-FDD3-D52A-4CD1-37D42D17D5C0}"/>
              </a:ext>
              <a:ext uri="{C183D7F6-B498-43B3-948B-1728B52AA6E4}">
                <adec:decorative xmlns:adec="http://schemas.microsoft.com/office/drawing/2017/decorative" val="0"/>
              </a:ext>
            </a:extLst>
          </p:cNvPr>
          <p:cNvGrpSpPr/>
          <p:nvPr/>
        </p:nvGrpSpPr>
        <p:grpSpPr>
          <a:xfrm>
            <a:off x="2671106" y="1918764"/>
            <a:ext cx="6842939" cy="3835690"/>
            <a:chOff x="-738927" y="1027714"/>
            <a:chExt cx="9145948" cy="5126598"/>
          </a:xfrm>
        </p:grpSpPr>
        <p:sp>
          <p:nvSpPr>
            <p:cNvPr id="21" name="Freeform 42">
              <a:extLst>
                <a:ext uri="{FF2B5EF4-FFF2-40B4-BE49-F238E27FC236}">
                  <a16:creationId xmlns:a16="http://schemas.microsoft.com/office/drawing/2014/main" id="{AA1706E9-3387-C688-B3D9-758520245A58}"/>
                </a:ext>
              </a:extLst>
            </p:cNvPr>
            <p:cNvSpPr>
              <a:spLocks/>
            </p:cNvSpPr>
            <p:nvPr/>
          </p:nvSpPr>
          <p:spPr bwMode="auto">
            <a:xfrm>
              <a:off x="7872047" y="1027714"/>
              <a:ext cx="534974" cy="856989"/>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pattFill prst="wdDnDiag">
              <a:fgClr>
                <a:srgbClr val="ED7D31"/>
              </a:fgClr>
              <a:bgClr>
                <a:schemeClr val="bg1"/>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22" name="Freeform 17">
              <a:hlinkClick r:id="rId3"/>
              <a:extLst>
                <a:ext uri="{FF2B5EF4-FFF2-40B4-BE49-F238E27FC236}">
                  <a16:creationId xmlns:a16="http://schemas.microsoft.com/office/drawing/2014/main" id="{2CF2C0BF-E69E-B08D-4B08-1CC164D81E6F}"/>
                </a:ext>
              </a:extLst>
            </p:cNvPr>
            <p:cNvSpPr>
              <a:spLocks/>
            </p:cNvSpPr>
            <p:nvPr/>
          </p:nvSpPr>
          <p:spPr bwMode="auto">
            <a:xfrm>
              <a:off x="2901231" y="4066037"/>
              <a:ext cx="2219226" cy="2088275"/>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5B9BD5">
                    <a:lumMod val="90000"/>
                  </a:srgbClr>
                </a:solidFill>
                <a:effectLst/>
                <a:uLnTx/>
                <a:uFillTx/>
                <a:latin typeface="Arial" panose="020B0604020202020204" pitchFamily="34" charset="0"/>
                <a:ea typeface="等线" panose="02010600030101010101" pitchFamily="2" charset="-122"/>
                <a:cs typeface="Arial"/>
                <a:sym typeface="Arial"/>
              </a:endParaRPr>
            </a:p>
          </p:txBody>
        </p:sp>
        <p:sp>
          <p:nvSpPr>
            <p:cNvPr id="23" name="Freeform 47">
              <a:extLst>
                <a:ext uri="{FF2B5EF4-FFF2-40B4-BE49-F238E27FC236}">
                  <a16:creationId xmlns:a16="http://schemas.microsoft.com/office/drawing/2014/main" id="{81365FAB-9F46-2911-60D6-48F41B8C5116}"/>
                </a:ext>
              </a:extLst>
            </p:cNvPr>
            <p:cNvSpPr>
              <a:spLocks/>
            </p:cNvSpPr>
            <p:nvPr/>
          </p:nvSpPr>
          <p:spPr bwMode="auto">
            <a:xfrm>
              <a:off x="735911" y="1237358"/>
              <a:ext cx="1037402" cy="760859"/>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24" name="Freeform 6">
              <a:extLst>
                <a:ext uri="{FF2B5EF4-FFF2-40B4-BE49-F238E27FC236}">
                  <a16:creationId xmlns:a16="http://schemas.microsoft.com/office/drawing/2014/main" id="{CC33D112-3B3E-D1E3-60C7-22B59C805EDA}"/>
                </a:ext>
              </a:extLst>
            </p:cNvPr>
            <p:cNvSpPr>
              <a:spLocks/>
            </p:cNvSpPr>
            <p:nvPr/>
          </p:nvSpPr>
          <p:spPr bwMode="auto">
            <a:xfrm>
              <a:off x="1892308" y="1470525"/>
              <a:ext cx="1570341" cy="949029"/>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25" name="Freeform 7">
              <a:extLst>
                <a:ext uri="{FF2B5EF4-FFF2-40B4-BE49-F238E27FC236}">
                  <a16:creationId xmlns:a16="http://schemas.microsoft.com/office/drawing/2014/main" id="{62BE576B-20C0-9366-F91E-97A3B738FE36}"/>
                </a:ext>
              </a:extLst>
            </p:cNvPr>
            <p:cNvSpPr>
              <a:spLocks/>
            </p:cNvSpPr>
            <p:nvPr/>
          </p:nvSpPr>
          <p:spPr bwMode="auto">
            <a:xfrm>
              <a:off x="3430101" y="1634151"/>
              <a:ext cx="1008922" cy="603370"/>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26" name="Freeform 8">
              <a:extLst>
                <a:ext uri="{FF2B5EF4-FFF2-40B4-BE49-F238E27FC236}">
                  <a16:creationId xmlns:a16="http://schemas.microsoft.com/office/drawing/2014/main" id="{F4B1CBDE-FFF9-EB15-6EB8-7884DF679AE1}"/>
                </a:ext>
              </a:extLst>
            </p:cNvPr>
            <p:cNvSpPr>
              <a:spLocks/>
            </p:cNvSpPr>
            <p:nvPr/>
          </p:nvSpPr>
          <p:spPr bwMode="auto">
            <a:xfrm>
              <a:off x="1799755" y="2828619"/>
              <a:ext cx="868571" cy="109015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27" name="Freeform 9">
              <a:extLst>
                <a:ext uri="{FF2B5EF4-FFF2-40B4-BE49-F238E27FC236}">
                  <a16:creationId xmlns:a16="http://schemas.microsoft.com/office/drawing/2014/main" id="{98E574BE-0A11-714C-8BDB-5D657B78ACA4}"/>
                </a:ext>
              </a:extLst>
            </p:cNvPr>
            <p:cNvSpPr>
              <a:spLocks/>
            </p:cNvSpPr>
            <p:nvPr/>
          </p:nvSpPr>
          <p:spPr bwMode="auto">
            <a:xfrm>
              <a:off x="2358119" y="2321379"/>
              <a:ext cx="1061811" cy="867216"/>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28" name="Freeform 10">
              <a:extLst>
                <a:ext uri="{FF2B5EF4-FFF2-40B4-BE49-F238E27FC236}">
                  <a16:creationId xmlns:a16="http://schemas.microsoft.com/office/drawing/2014/main" id="{FA841EA7-0467-0837-D0B4-EBFA6099477C}"/>
                </a:ext>
              </a:extLst>
            </p:cNvPr>
            <p:cNvSpPr>
              <a:spLocks/>
            </p:cNvSpPr>
            <p:nvPr/>
          </p:nvSpPr>
          <p:spPr bwMode="auto">
            <a:xfrm>
              <a:off x="1572948" y="3802193"/>
              <a:ext cx="1017059" cy="1237420"/>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pattFill prst="wdDnDiag">
              <a:fgClr>
                <a:srgbClr val="ED7D31"/>
              </a:fgClr>
              <a:bgClr>
                <a:schemeClr val="bg1"/>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29" name="Freeform 11">
              <a:extLst>
                <a:ext uri="{FF2B5EF4-FFF2-40B4-BE49-F238E27FC236}">
                  <a16:creationId xmlns:a16="http://schemas.microsoft.com/office/drawing/2014/main" id="{F0DB95DD-90BA-1F4E-3D0A-40B967563171}"/>
                </a:ext>
              </a:extLst>
            </p:cNvPr>
            <p:cNvSpPr>
              <a:spLocks/>
            </p:cNvSpPr>
            <p:nvPr/>
          </p:nvSpPr>
          <p:spPr bwMode="auto">
            <a:xfrm>
              <a:off x="2580858" y="3125190"/>
              <a:ext cx="1110630" cy="846763"/>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5B9BD5">
                    <a:lumMod val="90000"/>
                  </a:srgbClr>
                </a:solidFill>
                <a:effectLst/>
                <a:highlight>
                  <a:srgbClr val="FF0000"/>
                </a:highlight>
                <a:uLnTx/>
                <a:uFillTx/>
                <a:latin typeface="Arial" panose="020B0604020202020204" pitchFamily="34" charset="0"/>
                <a:ea typeface="等线" panose="02010600030101010101" pitchFamily="2" charset="-122"/>
                <a:cs typeface="Arial"/>
                <a:sym typeface="Arial"/>
              </a:endParaRPr>
            </a:p>
          </p:txBody>
        </p:sp>
        <p:sp>
          <p:nvSpPr>
            <p:cNvPr id="30" name="Freeform 12">
              <a:extLst>
                <a:ext uri="{FF2B5EF4-FFF2-40B4-BE49-F238E27FC236}">
                  <a16:creationId xmlns:a16="http://schemas.microsoft.com/office/drawing/2014/main" id="{66F89935-6246-42D1-06F5-8C319DCF1572}"/>
                </a:ext>
              </a:extLst>
            </p:cNvPr>
            <p:cNvSpPr>
              <a:spLocks/>
            </p:cNvSpPr>
            <p:nvPr/>
          </p:nvSpPr>
          <p:spPr bwMode="auto">
            <a:xfrm>
              <a:off x="3409761" y="2217066"/>
              <a:ext cx="1088254" cy="646322"/>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31" name="Freeform 13">
              <a:hlinkClick r:id="rId4"/>
              <a:extLst>
                <a:ext uri="{FF2B5EF4-FFF2-40B4-BE49-F238E27FC236}">
                  <a16:creationId xmlns:a16="http://schemas.microsoft.com/office/drawing/2014/main" id="{E5819161-1DE8-515F-29E2-798A0F609DC2}"/>
                </a:ext>
              </a:extLst>
            </p:cNvPr>
            <p:cNvSpPr>
              <a:spLocks/>
            </p:cNvSpPr>
            <p:nvPr/>
          </p:nvSpPr>
          <p:spPr bwMode="auto">
            <a:xfrm>
              <a:off x="3397554" y="2783622"/>
              <a:ext cx="1279461" cy="574737"/>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96" name="Freeform 14">
              <a:extLst>
                <a:ext uri="{FF2B5EF4-FFF2-40B4-BE49-F238E27FC236}">
                  <a16:creationId xmlns:a16="http://schemas.microsoft.com/office/drawing/2014/main" id="{DA62FA2F-F738-3B3D-365D-CFC52B57E1DE}"/>
                </a:ext>
              </a:extLst>
            </p:cNvPr>
            <p:cNvSpPr>
              <a:spLocks/>
            </p:cNvSpPr>
            <p:nvPr/>
          </p:nvSpPr>
          <p:spPr bwMode="auto">
            <a:xfrm>
              <a:off x="3669110" y="3335859"/>
              <a:ext cx="1169619" cy="63813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97" name="Freeform 15">
              <a:extLst>
                <a:ext uri="{FF2B5EF4-FFF2-40B4-BE49-F238E27FC236}">
                  <a16:creationId xmlns:a16="http://schemas.microsoft.com/office/drawing/2014/main" id="{498AF6E0-868C-3225-A0BE-F0B4F533E2FA}"/>
                </a:ext>
              </a:extLst>
            </p:cNvPr>
            <p:cNvSpPr>
              <a:spLocks/>
            </p:cNvSpPr>
            <p:nvPr/>
          </p:nvSpPr>
          <p:spPr bwMode="auto">
            <a:xfrm>
              <a:off x="2504577" y="3918777"/>
              <a:ext cx="1023163" cy="1126972"/>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pattFill prst="wdDnDiag">
              <a:fgClr>
                <a:srgbClr val="ED7D31"/>
              </a:fgClr>
              <a:bgClr>
                <a:schemeClr val="bg1"/>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98" name="Freeform 16">
              <a:extLst>
                <a:ext uri="{FF2B5EF4-FFF2-40B4-BE49-F238E27FC236}">
                  <a16:creationId xmlns:a16="http://schemas.microsoft.com/office/drawing/2014/main" id="{52CC9601-3CF4-08E3-3F21-B0C210AED309}"/>
                </a:ext>
              </a:extLst>
            </p:cNvPr>
            <p:cNvSpPr>
              <a:spLocks/>
            </p:cNvSpPr>
            <p:nvPr/>
          </p:nvSpPr>
          <p:spPr bwMode="auto">
            <a:xfrm>
              <a:off x="3521636" y="3920821"/>
              <a:ext cx="1395406" cy="668821"/>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2400" b="0" i="0" u="none" strike="noStrike" kern="0" cap="none" spc="0" normalizeH="0" baseline="0" noProof="0">
                <a:ln>
                  <a:noFill/>
                </a:ln>
                <a:solidFill>
                  <a:srgbClr val="5B9BD5">
                    <a:lumMod val="90000"/>
                  </a:srgbClr>
                </a:solidFill>
                <a:effectLst/>
                <a:highlight>
                  <a:srgbClr val="FF0000"/>
                </a:highlight>
                <a:uLnTx/>
                <a:uFillTx/>
                <a:latin typeface="Arial" panose="020B0604020202020204" pitchFamily="34" charset="0"/>
                <a:ea typeface="等线" panose="02010600030101010101" pitchFamily="2" charset="-122"/>
                <a:cs typeface="Arial"/>
                <a:sym typeface="Arial"/>
              </a:endParaRPr>
            </a:p>
          </p:txBody>
        </p:sp>
        <p:sp>
          <p:nvSpPr>
            <p:cNvPr id="99" name="Freeform 18">
              <a:extLst>
                <a:ext uri="{FF2B5EF4-FFF2-40B4-BE49-F238E27FC236}">
                  <a16:creationId xmlns:a16="http://schemas.microsoft.com/office/drawing/2014/main" id="{3A6EAECE-D8BF-7820-9619-33CB49917ABE}"/>
                </a:ext>
              </a:extLst>
            </p:cNvPr>
            <p:cNvSpPr>
              <a:spLocks/>
            </p:cNvSpPr>
            <p:nvPr/>
          </p:nvSpPr>
          <p:spPr bwMode="auto">
            <a:xfrm>
              <a:off x="4329184" y="1540064"/>
              <a:ext cx="1004856" cy="115560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5B9BD5">
                    <a:lumMod val="90000"/>
                  </a:srgbClr>
                </a:solidFill>
                <a:effectLst/>
                <a:uLnTx/>
                <a:uFillTx/>
                <a:latin typeface="Arial" panose="020B0604020202020204" pitchFamily="34" charset="0"/>
                <a:ea typeface="等线" panose="02010600030101010101" pitchFamily="2" charset="-122"/>
                <a:cs typeface="Arial"/>
                <a:sym typeface="Arial"/>
              </a:endParaRPr>
            </a:p>
          </p:txBody>
        </p:sp>
        <p:sp>
          <p:nvSpPr>
            <p:cNvPr id="100" name="Freeform 19">
              <a:extLst>
                <a:ext uri="{FF2B5EF4-FFF2-40B4-BE49-F238E27FC236}">
                  <a16:creationId xmlns:a16="http://schemas.microsoft.com/office/drawing/2014/main" id="{ACF8C069-E265-1E1A-C6C4-93F3A00E3A18}"/>
                </a:ext>
              </a:extLst>
            </p:cNvPr>
            <p:cNvSpPr>
              <a:spLocks/>
            </p:cNvSpPr>
            <p:nvPr/>
          </p:nvSpPr>
          <p:spPr bwMode="auto">
            <a:xfrm>
              <a:off x="4939418" y="1957312"/>
              <a:ext cx="848227" cy="840628"/>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01" name="Freeform 20">
              <a:extLst>
                <a:ext uri="{FF2B5EF4-FFF2-40B4-BE49-F238E27FC236}">
                  <a16:creationId xmlns:a16="http://schemas.microsoft.com/office/drawing/2014/main" id="{E8775EFC-5647-E4EC-8943-4D635E79ADE6}"/>
                </a:ext>
              </a:extLst>
            </p:cNvPr>
            <p:cNvSpPr>
              <a:spLocks/>
            </p:cNvSpPr>
            <p:nvPr/>
          </p:nvSpPr>
          <p:spPr bwMode="auto">
            <a:xfrm>
              <a:off x="4483776" y="2624088"/>
              <a:ext cx="958069" cy="619732"/>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02" name="Freeform 21">
              <a:extLst>
                <a:ext uri="{FF2B5EF4-FFF2-40B4-BE49-F238E27FC236}">
                  <a16:creationId xmlns:a16="http://schemas.microsoft.com/office/drawing/2014/main" id="{12FE9037-EAD1-793D-3230-7C6DF627559D}"/>
                </a:ext>
              </a:extLst>
            </p:cNvPr>
            <p:cNvSpPr>
              <a:spLocks/>
            </p:cNvSpPr>
            <p:nvPr/>
          </p:nvSpPr>
          <p:spPr bwMode="auto">
            <a:xfrm>
              <a:off x="4632266" y="3186549"/>
              <a:ext cx="1080116" cy="854945"/>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03" name="Freeform 22">
              <a:extLst>
                <a:ext uri="{FF2B5EF4-FFF2-40B4-BE49-F238E27FC236}">
                  <a16:creationId xmlns:a16="http://schemas.microsoft.com/office/drawing/2014/main" id="{C4F690BC-7F5C-6C2F-AB0D-249301BE5FA4}"/>
                </a:ext>
              </a:extLst>
            </p:cNvPr>
            <p:cNvSpPr>
              <a:spLocks/>
            </p:cNvSpPr>
            <p:nvPr/>
          </p:nvSpPr>
          <p:spPr bwMode="auto">
            <a:xfrm>
              <a:off x="4880428" y="3931046"/>
              <a:ext cx="768897" cy="781314"/>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04" name="Freeform 23">
              <a:extLst>
                <a:ext uri="{FF2B5EF4-FFF2-40B4-BE49-F238E27FC236}">
                  <a16:creationId xmlns:a16="http://schemas.microsoft.com/office/drawing/2014/main" id="{08DC0E49-C376-E5B9-11F1-6E9F077CE6A0}"/>
                </a:ext>
              </a:extLst>
            </p:cNvPr>
            <p:cNvSpPr>
              <a:spLocks/>
            </p:cNvSpPr>
            <p:nvPr/>
          </p:nvSpPr>
          <p:spPr bwMode="auto">
            <a:xfrm>
              <a:off x="5006545" y="4663274"/>
              <a:ext cx="897046" cy="760859"/>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05" name="Freeform 24">
              <a:extLst>
                <a:ext uri="{FF2B5EF4-FFF2-40B4-BE49-F238E27FC236}">
                  <a16:creationId xmlns:a16="http://schemas.microsoft.com/office/drawing/2014/main" id="{28DB4D69-BAF8-4229-960E-5F02E130FA5A}"/>
                </a:ext>
              </a:extLst>
            </p:cNvPr>
            <p:cNvSpPr>
              <a:spLocks/>
            </p:cNvSpPr>
            <p:nvPr/>
          </p:nvSpPr>
          <p:spPr bwMode="auto">
            <a:xfrm>
              <a:off x="5273013" y="2736579"/>
              <a:ext cx="632611" cy="1053342"/>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5B9BD5">
                    <a:lumMod val="90000"/>
                  </a:srgbClr>
                </a:solidFill>
                <a:effectLst/>
                <a:uLnTx/>
                <a:uFillTx/>
                <a:latin typeface="Arial" panose="020B0604020202020204" pitchFamily="34" charset="0"/>
                <a:ea typeface="等线" panose="02010600030101010101" pitchFamily="2" charset="-122"/>
                <a:cs typeface="Arial"/>
                <a:sym typeface="Arial"/>
              </a:endParaRPr>
            </a:p>
          </p:txBody>
        </p:sp>
        <p:sp>
          <p:nvSpPr>
            <p:cNvPr id="106" name="Freeform 25">
              <a:extLst>
                <a:ext uri="{FF2B5EF4-FFF2-40B4-BE49-F238E27FC236}">
                  <a16:creationId xmlns:a16="http://schemas.microsoft.com/office/drawing/2014/main" id="{614B62D7-A848-D63A-C912-185595C3B578}"/>
                </a:ext>
              </a:extLst>
            </p:cNvPr>
            <p:cNvSpPr>
              <a:spLocks/>
            </p:cNvSpPr>
            <p:nvPr/>
          </p:nvSpPr>
          <p:spPr bwMode="auto">
            <a:xfrm>
              <a:off x="5824261" y="2771349"/>
              <a:ext cx="484122" cy="869262"/>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07" name="Freeform 26">
              <a:extLst>
                <a:ext uri="{FF2B5EF4-FFF2-40B4-BE49-F238E27FC236}">
                  <a16:creationId xmlns:a16="http://schemas.microsoft.com/office/drawing/2014/main" id="{9737F2C5-410A-974E-F716-7CA9AA4EB68A}"/>
                </a:ext>
              </a:extLst>
            </p:cNvPr>
            <p:cNvSpPr>
              <a:spLocks/>
            </p:cNvSpPr>
            <p:nvPr/>
          </p:nvSpPr>
          <p:spPr bwMode="auto">
            <a:xfrm>
              <a:off x="6203893" y="2562089"/>
              <a:ext cx="659055" cy="750633"/>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08" name="Freeform 27">
              <a:extLst>
                <a:ext uri="{FF2B5EF4-FFF2-40B4-BE49-F238E27FC236}">
                  <a16:creationId xmlns:a16="http://schemas.microsoft.com/office/drawing/2014/main" id="{B241FBF2-C6ED-3A7C-0E5B-9A2441501B9E}"/>
                </a:ext>
              </a:extLst>
            </p:cNvPr>
            <p:cNvSpPr>
              <a:spLocks/>
            </p:cNvSpPr>
            <p:nvPr/>
          </p:nvSpPr>
          <p:spPr bwMode="auto">
            <a:xfrm>
              <a:off x="5667632" y="3249955"/>
              <a:ext cx="1057743" cy="63609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09" name="Freeform 28">
              <a:extLst>
                <a:ext uri="{FF2B5EF4-FFF2-40B4-BE49-F238E27FC236}">
                  <a16:creationId xmlns:a16="http://schemas.microsoft.com/office/drawing/2014/main" id="{BDD824F0-4CC1-7917-4884-483C1A3C7659}"/>
                </a:ext>
              </a:extLst>
            </p:cNvPr>
            <p:cNvSpPr>
              <a:spLocks/>
            </p:cNvSpPr>
            <p:nvPr/>
          </p:nvSpPr>
          <p:spPr bwMode="auto">
            <a:xfrm>
              <a:off x="5590336" y="3634476"/>
              <a:ext cx="1271325" cy="587008"/>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10" name="Freeform 29">
              <a:extLst>
                <a:ext uri="{FF2B5EF4-FFF2-40B4-BE49-F238E27FC236}">
                  <a16:creationId xmlns:a16="http://schemas.microsoft.com/office/drawing/2014/main" id="{82E22227-6827-070F-6317-D74890D23FDC}"/>
                </a:ext>
              </a:extLst>
            </p:cNvPr>
            <p:cNvSpPr>
              <a:spLocks/>
            </p:cNvSpPr>
            <p:nvPr/>
          </p:nvSpPr>
          <p:spPr bwMode="auto">
            <a:xfrm>
              <a:off x="5439811" y="4190804"/>
              <a:ext cx="541077" cy="944939"/>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11" name="Freeform 30">
              <a:extLst>
                <a:ext uri="{FF2B5EF4-FFF2-40B4-BE49-F238E27FC236}">
                  <a16:creationId xmlns:a16="http://schemas.microsoft.com/office/drawing/2014/main" id="{5488B964-78A0-F1AD-C222-C1B722FA594F}"/>
                </a:ext>
              </a:extLst>
            </p:cNvPr>
            <p:cNvSpPr>
              <a:spLocks/>
            </p:cNvSpPr>
            <p:nvPr/>
          </p:nvSpPr>
          <p:spPr bwMode="auto">
            <a:xfrm>
              <a:off x="5881217" y="4098764"/>
              <a:ext cx="636680" cy="996071"/>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12" name="Freeform 31">
              <a:extLst>
                <a:ext uri="{FF2B5EF4-FFF2-40B4-BE49-F238E27FC236}">
                  <a16:creationId xmlns:a16="http://schemas.microsoft.com/office/drawing/2014/main" id="{003E8645-950D-7252-6DE3-E81A4EA81D07}"/>
                </a:ext>
              </a:extLst>
            </p:cNvPr>
            <p:cNvSpPr>
              <a:spLocks/>
            </p:cNvSpPr>
            <p:nvPr/>
          </p:nvSpPr>
          <p:spPr bwMode="auto">
            <a:xfrm>
              <a:off x="6338893" y="4012860"/>
              <a:ext cx="815680" cy="879488"/>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13" name="Freeform 32">
              <a:extLst>
                <a:ext uri="{FF2B5EF4-FFF2-40B4-BE49-F238E27FC236}">
                  <a16:creationId xmlns:a16="http://schemas.microsoft.com/office/drawing/2014/main" id="{B10656F5-08DD-5A84-CDD9-5A2C57DB6E2F}"/>
                </a:ext>
              </a:extLst>
            </p:cNvPr>
            <p:cNvSpPr>
              <a:spLocks/>
            </p:cNvSpPr>
            <p:nvPr/>
          </p:nvSpPr>
          <p:spPr bwMode="auto">
            <a:xfrm>
              <a:off x="6121243" y="4763494"/>
              <a:ext cx="1377099" cy="1081976"/>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pattFill prst="wdDnDiag">
              <a:fgClr>
                <a:srgbClr val="ED7D31"/>
              </a:fgClr>
              <a:bgClr>
                <a:schemeClr val="bg1"/>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5B9BD5">
                    <a:lumMod val="90000"/>
                  </a:srgbClr>
                </a:solidFill>
                <a:effectLst/>
                <a:uLnTx/>
                <a:uFillTx/>
                <a:latin typeface="Arial" panose="020B0604020202020204" pitchFamily="34" charset="0"/>
                <a:ea typeface="等线" panose="02010600030101010101" pitchFamily="2" charset="-122"/>
                <a:cs typeface="Arial"/>
                <a:sym typeface="Arial"/>
              </a:endParaRPr>
            </a:p>
          </p:txBody>
        </p:sp>
        <p:sp>
          <p:nvSpPr>
            <p:cNvPr id="118" name="Freeform 33">
              <a:extLst>
                <a:ext uri="{FF2B5EF4-FFF2-40B4-BE49-F238E27FC236}">
                  <a16:creationId xmlns:a16="http://schemas.microsoft.com/office/drawing/2014/main" id="{1BF2C852-DADA-A033-E624-D72592981B45}"/>
                </a:ext>
              </a:extLst>
            </p:cNvPr>
            <p:cNvSpPr>
              <a:spLocks/>
            </p:cNvSpPr>
            <p:nvPr/>
          </p:nvSpPr>
          <p:spPr bwMode="auto">
            <a:xfrm>
              <a:off x="6686728" y="3871732"/>
              <a:ext cx="762795" cy="613596"/>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19" name="Freeform 34">
              <a:extLst>
                <a:ext uri="{FF2B5EF4-FFF2-40B4-BE49-F238E27FC236}">
                  <a16:creationId xmlns:a16="http://schemas.microsoft.com/office/drawing/2014/main" id="{A15D4437-FCF1-8402-EF29-0CD8C9EA1F5E}"/>
                </a:ext>
              </a:extLst>
            </p:cNvPr>
            <p:cNvSpPr>
              <a:spLocks/>
            </p:cNvSpPr>
            <p:nvPr/>
          </p:nvSpPr>
          <p:spPr bwMode="auto">
            <a:xfrm>
              <a:off x="6499587" y="3380152"/>
              <a:ext cx="1318111" cy="681092"/>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20" name="Freeform 35">
              <a:extLst>
                <a:ext uri="{FF2B5EF4-FFF2-40B4-BE49-F238E27FC236}">
                  <a16:creationId xmlns:a16="http://schemas.microsoft.com/office/drawing/2014/main" id="{98A521CF-6930-E6EA-F9E3-7CCC4101ACA0}"/>
                </a:ext>
              </a:extLst>
            </p:cNvPr>
            <p:cNvSpPr>
              <a:spLocks/>
            </p:cNvSpPr>
            <p:nvPr/>
          </p:nvSpPr>
          <p:spPr bwMode="auto">
            <a:xfrm>
              <a:off x="6798605" y="2337742"/>
              <a:ext cx="892978" cy="654502"/>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pattFill prst="wdDnDiag">
              <a:fgClr>
                <a:srgbClr val="ED7D31"/>
              </a:fgClr>
              <a:bgClr>
                <a:schemeClr val="bg1"/>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21" name="Freeform 36">
              <a:extLst>
                <a:ext uri="{FF2B5EF4-FFF2-40B4-BE49-F238E27FC236}">
                  <a16:creationId xmlns:a16="http://schemas.microsoft.com/office/drawing/2014/main" id="{8506D723-67EC-4ADF-D5E9-93818AF1C8C5}"/>
                </a:ext>
              </a:extLst>
            </p:cNvPr>
            <p:cNvSpPr>
              <a:spLocks/>
            </p:cNvSpPr>
            <p:nvPr/>
          </p:nvSpPr>
          <p:spPr bwMode="auto">
            <a:xfrm>
              <a:off x="6839286" y="1673011"/>
              <a:ext cx="1002822" cy="863126"/>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chemeClr val="bg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22" name="Freeform 37">
              <a:hlinkClick r:id="rId5"/>
              <a:extLst>
                <a:ext uri="{FF2B5EF4-FFF2-40B4-BE49-F238E27FC236}">
                  <a16:creationId xmlns:a16="http://schemas.microsoft.com/office/drawing/2014/main" id="{DEB02D45-804C-79B5-F4CE-76168551F34F}"/>
                </a:ext>
              </a:extLst>
            </p:cNvPr>
            <p:cNvSpPr>
              <a:spLocks/>
            </p:cNvSpPr>
            <p:nvPr/>
          </p:nvSpPr>
          <p:spPr bwMode="auto">
            <a:xfrm>
              <a:off x="7575639" y="1574835"/>
              <a:ext cx="284776" cy="509284"/>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pattFill prst="wdDnDiag">
              <a:fgClr>
                <a:srgbClr val="ED7D31"/>
              </a:fgClr>
              <a:bgClr>
                <a:schemeClr val="bg1"/>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23" name="Freeform 38">
              <a:extLst>
                <a:ext uri="{FF2B5EF4-FFF2-40B4-BE49-F238E27FC236}">
                  <a16:creationId xmlns:a16="http://schemas.microsoft.com/office/drawing/2014/main" id="{0DF54A6A-4CDE-106C-9B12-22DC33F568A0}"/>
                </a:ext>
              </a:extLst>
            </p:cNvPr>
            <p:cNvSpPr>
              <a:spLocks/>
            </p:cNvSpPr>
            <p:nvPr/>
          </p:nvSpPr>
          <p:spPr bwMode="auto">
            <a:xfrm>
              <a:off x="7595981" y="2419554"/>
              <a:ext cx="231889" cy="462243"/>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24" name="Freeform 39">
              <a:extLst>
                <a:ext uri="{FF2B5EF4-FFF2-40B4-BE49-F238E27FC236}">
                  <a16:creationId xmlns:a16="http://schemas.microsoft.com/office/drawing/2014/main" id="{24F6E74B-837D-F536-309A-8F9FD3B6DF74}"/>
                </a:ext>
              </a:extLst>
            </p:cNvPr>
            <p:cNvSpPr>
              <a:spLocks/>
            </p:cNvSpPr>
            <p:nvPr/>
          </p:nvSpPr>
          <p:spPr bwMode="auto">
            <a:xfrm>
              <a:off x="7772947" y="2137300"/>
              <a:ext cx="270538" cy="243394"/>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pattFill prst="wdDnDiag">
              <a:fgClr>
                <a:srgbClr val="ED7D31"/>
              </a:fgClr>
              <a:bgClr>
                <a:schemeClr val="bg1"/>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5B9BD5">
                    <a:lumMod val="90000"/>
                  </a:srgbClr>
                </a:solidFill>
                <a:effectLst/>
                <a:uLnTx/>
                <a:uFillTx/>
                <a:latin typeface="Arial" panose="020B0604020202020204" pitchFamily="34" charset="0"/>
                <a:ea typeface="等线" panose="02010600030101010101" pitchFamily="2" charset="-122"/>
                <a:cs typeface="Arial"/>
                <a:sym typeface="Arial"/>
              </a:endParaRPr>
            </a:p>
          </p:txBody>
        </p:sp>
        <p:sp>
          <p:nvSpPr>
            <p:cNvPr id="125" name="Freeform 40">
              <a:hlinkClick r:id="rId6"/>
              <a:extLst>
                <a:ext uri="{FF2B5EF4-FFF2-40B4-BE49-F238E27FC236}">
                  <a16:creationId xmlns:a16="http://schemas.microsoft.com/office/drawing/2014/main" id="{0BCFA9EB-B169-5C56-81F6-317BEA9A5A39}"/>
                </a:ext>
              </a:extLst>
            </p:cNvPr>
            <p:cNvSpPr>
              <a:spLocks/>
            </p:cNvSpPr>
            <p:nvPr/>
          </p:nvSpPr>
          <p:spPr bwMode="auto">
            <a:xfrm>
              <a:off x="7752606" y="1916405"/>
              <a:ext cx="530905" cy="329298"/>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5B9BD5">
                    <a:lumMod val="90000"/>
                  </a:srgbClr>
                </a:solidFill>
                <a:effectLst/>
                <a:uLnTx/>
                <a:uFillTx/>
                <a:latin typeface="Arial" panose="020B0604020202020204" pitchFamily="34" charset="0"/>
                <a:ea typeface="等线" panose="02010600030101010101" pitchFamily="2" charset="-122"/>
                <a:cs typeface="Arial"/>
                <a:sym typeface="Arial"/>
              </a:endParaRPr>
            </a:p>
          </p:txBody>
        </p:sp>
        <p:sp>
          <p:nvSpPr>
            <p:cNvPr id="126" name="Freeform 41">
              <a:extLst>
                <a:ext uri="{FF2B5EF4-FFF2-40B4-BE49-F238E27FC236}">
                  <a16:creationId xmlns:a16="http://schemas.microsoft.com/office/drawing/2014/main" id="{8FC593D9-32A8-159B-3777-C5FFF9C7311B}"/>
                </a:ext>
              </a:extLst>
            </p:cNvPr>
            <p:cNvSpPr>
              <a:spLocks/>
            </p:cNvSpPr>
            <p:nvPr/>
          </p:nvSpPr>
          <p:spPr bwMode="auto">
            <a:xfrm>
              <a:off x="7823801" y="1538020"/>
              <a:ext cx="235958" cy="507241"/>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6786B8"/>
                </a:solidFill>
                <a:effectLst/>
                <a:uLnTx/>
                <a:uFillTx/>
                <a:latin typeface="Arial" charset="0"/>
                <a:ea typeface="等线" panose="02010600030101010101" pitchFamily="2" charset="-122"/>
                <a:cs typeface="Arial"/>
                <a:sym typeface="Arial"/>
              </a:endParaRPr>
            </a:p>
          </p:txBody>
        </p:sp>
        <p:sp>
          <p:nvSpPr>
            <p:cNvPr id="127" name="Freeform 43">
              <a:extLst>
                <a:ext uri="{FF2B5EF4-FFF2-40B4-BE49-F238E27FC236}">
                  <a16:creationId xmlns:a16="http://schemas.microsoft.com/office/drawing/2014/main" id="{10E931A4-D2CA-23CE-EA21-3ED879C781E9}"/>
                </a:ext>
              </a:extLst>
            </p:cNvPr>
            <p:cNvSpPr>
              <a:spLocks/>
            </p:cNvSpPr>
            <p:nvPr/>
          </p:nvSpPr>
          <p:spPr bwMode="auto">
            <a:xfrm>
              <a:off x="7801425" y="2321379"/>
              <a:ext cx="240025" cy="202488"/>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chemeClr val="bg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Arial" charset="0"/>
                <a:ea typeface="等线" panose="02010600030101010101" pitchFamily="2" charset="-122"/>
                <a:cs typeface="Arial"/>
                <a:sym typeface="Arial"/>
              </a:endParaRPr>
            </a:p>
          </p:txBody>
        </p:sp>
        <p:sp>
          <p:nvSpPr>
            <p:cNvPr id="128" name="Freeform 44">
              <a:extLst>
                <a:ext uri="{FF2B5EF4-FFF2-40B4-BE49-F238E27FC236}">
                  <a16:creationId xmlns:a16="http://schemas.microsoft.com/office/drawing/2014/main" id="{65D708D8-FBBC-FFD1-22E9-269013F782B3}"/>
                </a:ext>
              </a:extLst>
            </p:cNvPr>
            <p:cNvSpPr>
              <a:spLocks/>
            </p:cNvSpPr>
            <p:nvPr/>
          </p:nvSpPr>
          <p:spPr bwMode="auto">
            <a:xfrm>
              <a:off x="7982463" y="2112755"/>
              <a:ext cx="120014" cy="139083"/>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grpSp>
          <p:nvGrpSpPr>
            <p:cNvPr id="129" name="Group 128">
              <a:extLst>
                <a:ext uri="{FF2B5EF4-FFF2-40B4-BE49-F238E27FC236}">
                  <a16:creationId xmlns:a16="http://schemas.microsoft.com/office/drawing/2014/main" id="{F278F264-A871-9EF5-8D53-19F707DC2F79}"/>
                </a:ext>
              </a:extLst>
            </p:cNvPr>
            <p:cNvGrpSpPr/>
            <p:nvPr/>
          </p:nvGrpSpPr>
          <p:grpSpPr>
            <a:xfrm>
              <a:off x="5291315" y="1785504"/>
              <a:ext cx="1189960" cy="1030841"/>
              <a:chOff x="6988855" y="1345299"/>
              <a:chExt cx="1131538" cy="980231"/>
            </a:xfrm>
            <a:solidFill>
              <a:srgbClr val="CFD4D8"/>
            </a:solidFill>
          </p:grpSpPr>
          <p:sp>
            <p:nvSpPr>
              <p:cNvPr id="148" name="Freeform 45">
                <a:extLst>
                  <a:ext uri="{FF2B5EF4-FFF2-40B4-BE49-F238E27FC236}">
                    <a16:creationId xmlns:a16="http://schemas.microsoft.com/office/drawing/2014/main" id="{DB105487-FBD4-50E8-E4B3-A8D780CEC706}"/>
                  </a:ext>
                </a:extLst>
              </p:cNvPr>
              <p:cNvSpPr>
                <a:spLocks/>
              </p:cNvSpPr>
              <p:nvPr/>
            </p:nvSpPr>
            <p:spPr bwMode="auto">
              <a:xfrm>
                <a:off x="6988855" y="1345299"/>
                <a:ext cx="800780" cy="373422"/>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49" name="Freeform 46">
                <a:extLst>
                  <a:ext uri="{FF2B5EF4-FFF2-40B4-BE49-F238E27FC236}">
                    <a16:creationId xmlns:a16="http://schemas.microsoft.com/office/drawing/2014/main" id="{B5751852-29A0-AF3F-208A-9D5FBB175703}"/>
                  </a:ext>
                </a:extLst>
              </p:cNvPr>
              <p:cNvSpPr>
                <a:spLocks/>
              </p:cNvSpPr>
              <p:nvPr/>
            </p:nvSpPr>
            <p:spPr bwMode="auto">
              <a:xfrm>
                <a:off x="7540117" y="1572852"/>
                <a:ext cx="580276" cy="752678"/>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grpSp>
        <p:sp>
          <p:nvSpPr>
            <p:cNvPr id="130" name="Freeform 48">
              <a:extLst>
                <a:ext uri="{FF2B5EF4-FFF2-40B4-BE49-F238E27FC236}">
                  <a16:creationId xmlns:a16="http://schemas.microsoft.com/office/drawing/2014/main" id="{A0BF53E4-08BA-601F-B622-8FF26B0ED260}"/>
                </a:ext>
              </a:extLst>
            </p:cNvPr>
            <p:cNvSpPr>
              <a:spLocks/>
            </p:cNvSpPr>
            <p:nvPr/>
          </p:nvSpPr>
          <p:spPr bwMode="auto">
            <a:xfrm>
              <a:off x="445031" y="1707780"/>
              <a:ext cx="1255053" cy="1034933"/>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31" name="Freeform 49">
              <a:extLst>
                <a:ext uri="{FF2B5EF4-FFF2-40B4-BE49-F238E27FC236}">
                  <a16:creationId xmlns:a16="http://schemas.microsoft.com/office/drawing/2014/main" id="{241E7E4B-A636-D945-6DE0-794F669A2AB3}"/>
                </a:ext>
              </a:extLst>
            </p:cNvPr>
            <p:cNvSpPr>
              <a:spLocks/>
            </p:cNvSpPr>
            <p:nvPr/>
          </p:nvSpPr>
          <p:spPr bwMode="auto">
            <a:xfrm>
              <a:off x="355529" y="2464549"/>
              <a:ext cx="1346587" cy="2165996"/>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32" name="Freeform 50">
              <a:hlinkClick r:id="rId7"/>
              <a:extLst>
                <a:ext uri="{FF2B5EF4-FFF2-40B4-BE49-F238E27FC236}">
                  <a16:creationId xmlns:a16="http://schemas.microsoft.com/office/drawing/2014/main" id="{7AD38143-4AEA-D16C-616D-F2004621A645}"/>
                </a:ext>
              </a:extLst>
            </p:cNvPr>
            <p:cNvSpPr>
              <a:spLocks/>
            </p:cNvSpPr>
            <p:nvPr/>
          </p:nvSpPr>
          <p:spPr bwMode="auto">
            <a:xfrm>
              <a:off x="966781" y="2648630"/>
              <a:ext cx="988583" cy="1501266"/>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chemeClr val="bg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33" name="Freeform 51">
              <a:extLst>
                <a:ext uri="{FF2B5EF4-FFF2-40B4-BE49-F238E27FC236}">
                  <a16:creationId xmlns:a16="http://schemas.microsoft.com/office/drawing/2014/main" id="{F956FBF6-FF99-1AF2-7AEE-FEC8C3074745}"/>
                </a:ext>
              </a:extLst>
            </p:cNvPr>
            <p:cNvSpPr>
              <a:spLocks/>
            </p:cNvSpPr>
            <p:nvPr/>
          </p:nvSpPr>
          <p:spPr bwMode="auto">
            <a:xfrm>
              <a:off x="1520063" y="1441889"/>
              <a:ext cx="911286" cy="1472632"/>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34" name="Freeform 52">
              <a:extLst>
                <a:ext uri="{FF2B5EF4-FFF2-40B4-BE49-F238E27FC236}">
                  <a16:creationId xmlns:a16="http://schemas.microsoft.com/office/drawing/2014/main" id="{3E0B6D9F-D6C1-7377-1951-FB496C81A5C2}"/>
                </a:ext>
              </a:extLst>
            </p:cNvPr>
            <p:cNvSpPr>
              <a:spLocks/>
            </p:cNvSpPr>
            <p:nvPr/>
          </p:nvSpPr>
          <p:spPr bwMode="auto">
            <a:xfrm>
              <a:off x="6696898" y="2926797"/>
              <a:ext cx="1015025" cy="750633"/>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35" name="Freeform 53">
              <a:extLst>
                <a:ext uri="{FF2B5EF4-FFF2-40B4-BE49-F238E27FC236}">
                  <a16:creationId xmlns:a16="http://schemas.microsoft.com/office/drawing/2014/main" id="{6A71D36D-C997-9E34-867D-414A18EEE1D7}"/>
                </a:ext>
              </a:extLst>
            </p:cNvPr>
            <p:cNvSpPr>
              <a:spLocks/>
            </p:cNvSpPr>
            <p:nvPr/>
          </p:nvSpPr>
          <p:spPr bwMode="auto">
            <a:xfrm>
              <a:off x="6648080" y="2844981"/>
              <a:ext cx="689565" cy="679046"/>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36" name="Freeform 54">
              <a:extLst>
                <a:ext uri="{FF2B5EF4-FFF2-40B4-BE49-F238E27FC236}">
                  <a16:creationId xmlns:a16="http://schemas.microsoft.com/office/drawing/2014/main" id="{671CD1C0-D2C2-2628-117E-D6B75E296B86}"/>
                </a:ext>
              </a:extLst>
            </p:cNvPr>
            <p:cNvSpPr>
              <a:spLocks/>
            </p:cNvSpPr>
            <p:nvPr/>
          </p:nvSpPr>
          <p:spPr bwMode="auto">
            <a:xfrm>
              <a:off x="7061006" y="2773396"/>
              <a:ext cx="681429" cy="339524"/>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pattFill prst="wdDnDiag">
              <a:fgClr>
                <a:srgbClr val="ED7D31"/>
              </a:fgClr>
              <a:bgClr>
                <a:schemeClr val="bg1"/>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37" name="Freeform 55">
              <a:extLst>
                <a:ext uri="{FF2B5EF4-FFF2-40B4-BE49-F238E27FC236}">
                  <a16:creationId xmlns:a16="http://schemas.microsoft.com/office/drawing/2014/main" id="{E44F53CB-52DB-1897-4BD4-B88CEDC1DC27}"/>
                </a:ext>
              </a:extLst>
            </p:cNvPr>
            <p:cNvSpPr>
              <a:spLocks/>
            </p:cNvSpPr>
            <p:nvPr/>
          </p:nvSpPr>
          <p:spPr bwMode="auto">
            <a:xfrm>
              <a:off x="7583776" y="2769304"/>
              <a:ext cx="168830" cy="235213"/>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38" name="Freeform 56">
              <a:extLst>
                <a:ext uri="{FF2B5EF4-FFF2-40B4-BE49-F238E27FC236}">
                  <a16:creationId xmlns:a16="http://schemas.microsoft.com/office/drawing/2014/main" id="{A85AAF17-5288-6478-71A1-EBFEBE96F02D}"/>
                </a:ext>
              </a:extLst>
            </p:cNvPr>
            <p:cNvSpPr>
              <a:spLocks/>
            </p:cNvSpPr>
            <p:nvPr/>
          </p:nvSpPr>
          <p:spPr bwMode="auto">
            <a:xfrm>
              <a:off x="7671242" y="3053604"/>
              <a:ext cx="77297" cy="147263"/>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39" name="Freeform 57">
              <a:extLst>
                <a:ext uri="{FF2B5EF4-FFF2-40B4-BE49-F238E27FC236}">
                  <a16:creationId xmlns:a16="http://schemas.microsoft.com/office/drawing/2014/main" id="{CFC4964A-C0AC-A523-F565-7DE6E02FF4B6}"/>
                </a:ext>
              </a:extLst>
            </p:cNvPr>
            <p:cNvSpPr>
              <a:spLocks/>
            </p:cNvSpPr>
            <p:nvPr/>
          </p:nvSpPr>
          <p:spPr bwMode="auto">
            <a:xfrm>
              <a:off x="7366123" y="2924749"/>
              <a:ext cx="48819" cy="44997"/>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rgbClr val="CFD4D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grpSp>
          <p:nvGrpSpPr>
            <p:cNvPr id="140" name="组合 228">
              <a:extLst>
                <a:ext uri="{FF2B5EF4-FFF2-40B4-BE49-F238E27FC236}">
                  <a16:creationId xmlns:a16="http://schemas.microsoft.com/office/drawing/2014/main" id="{2E9E7FBD-0756-9880-A5F0-FDEC5C3D339A}"/>
                </a:ext>
              </a:extLst>
            </p:cNvPr>
            <p:cNvGrpSpPr/>
            <p:nvPr/>
          </p:nvGrpSpPr>
          <p:grpSpPr>
            <a:xfrm>
              <a:off x="1401336" y="5110592"/>
              <a:ext cx="1283531" cy="803813"/>
              <a:chOff x="2433033" y="4945147"/>
              <a:chExt cx="734465" cy="456843"/>
            </a:xfrm>
            <a:solidFill>
              <a:srgbClr val="CFD4D8"/>
            </a:solidFill>
          </p:grpSpPr>
          <p:sp>
            <p:nvSpPr>
              <p:cNvPr id="142" name="Freeform 63">
                <a:extLst>
                  <a:ext uri="{FF2B5EF4-FFF2-40B4-BE49-F238E27FC236}">
                    <a16:creationId xmlns:a16="http://schemas.microsoft.com/office/drawing/2014/main" id="{0CD36DA4-107F-E382-5314-58F6CA33CD58}"/>
                  </a:ext>
                </a:extLst>
              </p:cNvPr>
              <p:cNvSpPr>
                <a:spLocks/>
              </p:cNvSpPr>
              <p:nvPr/>
            </p:nvSpPr>
            <p:spPr bwMode="auto">
              <a:xfrm>
                <a:off x="2983591" y="5185774"/>
                <a:ext cx="183907" cy="216216"/>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43" name="Freeform 64">
                <a:extLst>
                  <a:ext uri="{FF2B5EF4-FFF2-40B4-BE49-F238E27FC236}">
                    <a16:creationId xmlns:a16="http://schemas.microsoft.com/office/drawing/2014/main" id="{42B0E811-C743-7404-CBD4-0B105BAF393F}"/>
                  </a:ext>
                </a:extLst>
              </p:cNvPr>
              <p:cNvSpPr>
                <a:spLocks/>
              </p:cNvSpPr>
              <p:nvPr/>
            </p:nvSpPr>
            <p:spPr bwMode="auto">
              <a:xfrm>
                <a:off x="2643711" y="5005594"/>
                <a:ext cx="90790" cy="80209"/>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44" name="Freeform 65">
                <a:extLst>
                  <a:ext uri="{FF2B5EF4-FFF2-40B4-BE49-F238E27FC236}">
                    <a16:creationId xmlns:a16="http://schemas.microsoft.com/office/drawing/2014/main" id="{EC73B0E9-A868-748E-D75B-E95B943D4136}"/>
                  </a:ext>
                </a:extLst>
              </p:cNvPr>
              <p:cNvSpPr>
                <a:spLocks/>
              </p:cNvSpPr>
              <p:nvPr/>
            </p:nvSpPr>
            <p:spPr bwMode="auto">
              <a:xfrm>
                <a:off x="2433033" y="4945147"/>
                <a:ext cx="62854" cy="58123"/>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45" name="Freeform 66">
                <a:extLst>
                  <a:ext uri="{FF2B5EF4-FFF2-40B4-BE49-F238E27FC236}">
                    <a16:creationId xmlns:a16="http://schemas.microsoft.com/office/drawing/2014/main" id="{11E075E2-954D-1848-3012-3B053FD674B2}"/>
                  </a:ext>
                </a:extLst>
              </p:cNvPr>
              <p:cNvSpPr>
                <a:spLocks/>
              </p:cNvSpPr>
              <p:nvPr/>
            </p:nvSpPr>
            <p:spPr bwMode="auto">
              <a:xfrm>
                <a:off x="2873013" y="5090453"/>
                <a:ext cx="100101" cy="66260"/>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46" name="Freeform 67">
                <a:extLst>
                  <a:ext uri="{FF2B5EF4-FFF2-40B4-BE49-F238E27FC236}">
                    <a16:creationId xmlns:a16="http://schemas.microsoft.com/office/drawing/2014/main" id="{DE28453F-36E5-C91C-6D8F-8E808CCD4406}"/>
                  </a:ext>
                </a:extLst>
              </p:cNvPr>
              <p:cNvSpPr>
                <a:spLocks/>
              </p:cNvSpPr>
              <p:nvPr/>
            </p:nvSpPr>
            <p:spPr bwMode="auto">
              <a:xfrm>
                <a:off x="2783386" y="5066042"/>
                <a:ext cx="89626" cy="30224"/>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sp>
            <p:nvSpPr>
              <p:cNvPr id="147" name="Freeform 68">
                <a:extLst>
                  <a:ext uri="{FF2B5EF4-FFF2-40B4-BE49-F238E27FC236}">
                    <a16:creationId xmlns:a16="http://schemas.microsoft.com/office/drawing/2014/main" id="{220E90B5-E6CB-C4F1-1704-7257F2A75E86}"/>
                  </a:ext>
                </a:extLst>
              </p:cNvPr>
              <p:cNvSpPr>
                <a:spLocks/>
              </p:cNvSpPr>
              <p:nvPr/>
            </p:nvSpPr>
            <p:spPr bwMode="auto">
              <a:xfrm>
                <a:off x="2828200" y="5105565"/>
                <a:ext cx="36083" cy="40686"/>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004C9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pitchFamily="34" charset="0"/>
                  <a:ea typeface="等线" panose="02010600030101010101" pitchFamily="2" charset="-122"/>
                  <a:cs typeface="Arial"/>
                  <a:sym typeface="Arial"/>
                </a:endParaRPr>
              </a:p>
            </p:txBody>
          </p:sp>
        </p:grpSp>
        <p:sp>
          <p:nvSpPr>
            <p:cNvPr id="141" name="Google Shape;1093;p98">
              <a:extLst>
                <a:ext uri="{FF2B5EF4-FFF2-40B4-BE49-F238E27FC236}">
                  <a16:creationId xmlns:a16="http://schemas.microsoft.com/office/drawing/2014/main" id="{9B056A1F-0DEB-ABEF-D7DA-B84041639DEA}"/>
                </a:ext>
              </a:extLst>
            </p:cNvPr>
            <p:cNvSpPr/>
            <p:nvPr/>
          </p:nvSpPr>
          <p:spPr>
            <a:xfrm>
              <a:off x="-738927" y="4110174"/>
              <a:ext cx="1766642" cy="1237062"/>
            </a:xfrm>
            <a:custGeom>
              <a:avLst/>
              <a:gdLst/>
              <a:ahLst/>
              <a:cxnLst/>
              <a:rect l="l" t="t" r="r" b="b"/>
              <a:pathLst>
                <a:path w="1278886" h="947186" extrusionOk="0">
                  <a:moveTo>
                    <a:pt x="593550" y="721695"/>
                  </a:moveTo>
                  <a:lnTo>
                    <a:pt x="608236" y="726584"/>
                  </a:lnTo>
                  <a:lnTo>
                    <a:pt x="605176" y="735750"/>
                  </a:lnTo>
                  <a:lnTo>
                    <a:pt x="581312" y="746750"/>
                  </a:lnTo>
                  <a:lnTo>
                    <a:pt x="569686" y="741861"/>
                  </a:lnTo>
                  <a:lnTo>
                    <a:pt x="559895" y="748583"/>
                  </a:lnTo>
                  <a:lnTo>
                    <a:pt x="577641" y="753471"/>
                  </a:lnTo>
                  <a:lnTo>
                    <a:pt x="590491" y="745527"/>
                  </a:lnTo>
                  <a:lnTo>
                    <a:pt x="587431" y="760194"/>
                  </a:lnTo>
                  <a:lnTo>
                    <a:pt x="597222" y="774860"/>
                  </a:lnTo>
                  <a:lnTo>
                    <a:pt x="570298" y="790748"/>
                  </a:lnTo>
                  <a:lnTo>
                    <a:pt x="539702" y="808469"/>
                  </a:lnTo>
                  <a:lnTo>
                    <a:pt x="521957" y="803581"/>
                  </a:lnTo>
                  <a:lnTo>
                    <a:pt x="515226" y="768138"/>
                  </a:lnTo>
                  <a:lnTo>
                    <a:pt x="523793" y="761416"/>
                  </a:lnTo>
                  <a:lnTo>
                    <a:pt x="553164" y="743694"/>
                  </a:lnTo>
                  <a:lnTo>
                    <a:pt x="581924" y="721695"/>
                  </a:lnTo>
                  <a:lnTo>
                    <a:pt x="598445" y="710084"/>
                  </a:lnTo>
                  <a:lnTo>
                    <a:pt x="593550" y="721695"/>
                  </a:lnTo>
                  <a:close/>
                  <a:moveTo>
                    <a:pt x="81996" y="838413"/>
                  </a:moveTo>
                  <a:lnTo>
                    <a:pt x="83831" y="848190"/>
                  </a:lnTo>
                  <a:lnTo>
                    <a:pt x="72205" y="859801"/>
                  </a:lnTo>
                  <a:lnTo>
                    <a:pt x="60579" y="856746"/>
                  </a:lnTo>
                  <a:lnTo>
                    <a:pt x="57519" y="846968"/>
                  </a:lnTo>
                  <a:lnTo>
                    <a:pt x="41610" y="845135"/>
                  </a:lnTo>
                  <a:lnTo>
                    <a:pt x="20805" y="851246"/>
                  </a:lnTo>
                  <a:lnTo>
                    <a:pt x="0" y="865301"/>
                  </a:lnTo>
                  <a:lnTo>
                    <a:pt x="6731" y="869578"/>
                  </a:lnTo>
                  <a:lnTo>
                    <a:pt x="16521" y="867745"/>
                  </a:lnTo>
                  <a:lnTo>
                    <a:pt x="43445" y="858579"/>
                  </a:lnTo>
                  <a:lnTo>
                    <a:pt x="66086" y="865301"/>
                  </a:lnTo>
                  <a:lnTo>
                    <a:pt x="82608" y="868356"/>
                  </a:lnTo>
                  <a:lnTo>
                    <a:pt x="109531" y="861634"/>
                  </a:lnTo>
                  <a:lnTo>
                    <a:pt x="116262" y="850635"/>
                  </a:lnTo>
                  <a:lnTo>
                    <a:pt x="98517" y="834746"/>
                  </a:lnTo>
                  <a:lnTo>
                    <a:pt x="81996" y="838413"/>
                  </a:lnTo>
                  <a:close/>
                  <a:moveTo>
                    <a:pt x="1271544" y="855523"/>
                  </a:moveTo>
                  <a:lnTo>
                    <a:pt x="1239724" y="842691"/>
                  </a:lnTo>
                  <a:lnTo>
                    <a:pt x="1209129" y="831691"/>
                  </a:lnTo>
                  <a:lnTo>
                    <a:pt x="1199951" y="809081"/>
                  </a:lnTo>
                  <a:lnTo>
                    <a:pt x="1185877" y="792581"/>
                  </a:lnTo>
                  <a:lnTo>
                    <a:pt x="1169355" y="768749"/>
                  </a:lnTo>
                  <a:lnTo>
                    <a:pt x="1148550" y="732083"/>
                  </a:lnTo>
                  <a:lnTo>
                    <a:pt x="1124686" y="721084"/>
                  </a:lnTo>
                  <a:lnTo>
                    <a:pt x="1117955" y="706418"/>
                  </a:lnTo>
                  <a:lnTo>
                    <a:pt x="1106329" y="699696"/>
                  </a:lnTo>
                  <a:lnTo>
                    <a:pt x="1102657" y="681974"/>
                  </a:lnTo>
                  <a:lnTo>
                    <a:pt x="1083688" y="669141"/>
                  </a:lnTo>
                  <a:lnTo>
                    <a:pt x="1072062" y="678308"/>
                  </a:lnTo>
                  <a:lnTo>
                    <a:pt x="1065331" y="679530"/>
                  </a:lnTo>
                  <a:lnTo>
                    <a:pt x="1056152" y="689307"/>
                  </a:lnTo>
                  <a:lnTo>
                    <a:pt x="1054317" y="708251"/>
                  </a:lnTo>
                  <a:lnTo>
                    <a:pt x="1050645" y="709473"/>
                  </a:lnTo>
                  <a:lnTo>
                    <a:pt x="1029840" y="721084"/>
                  </a:lnTo>
                  <a:lnTo>
                    <a:pt x="1026781" y="705196"/>
                  </a:lnTo>
                  <a:lnTo>
                    <a:pt x="983947" y="663641"/>
                  </a:lnTo>
                  <a:lnTo>
                    <a:pt x="982723" y="645920"/>
                  </a:lnTo>
                  <a:lnTo>
                    <a:pt x="966814" y="645920"/>
                  </a:lnTo>
                  <a:lnTo>
                    <a:pt x="957635" y="652642"/>
                  </a:lnTo>
                  <a:lnTo>
                    <a:pt x="938666" y="651420"/>
                  </a:lnTo>
                  <a:lnTo>
                    <a:pt x="928875" y="645309"/>
                  </a:lnTo>
                  <a:lnTo>
                    <a:pt x="930711" y="123440"/>
                  </a:lnTo>
                  <a:lnTo>
                    <a:pt x="903175" y="106940"/>
                  </a:lnTo>
                  <a:lnTo>
                    <a:pt x="873804" y="95330"/>
                  </a:lnTo>
                  <a:lnTo>
                    <a:pt x="862178" y="100218"/>
                  </a:lnTo>
                  <a:lnTo>
                    <a:pt x="849328" y="103885"/>
                  </a:lnTo>
                  <a:lnTo>
                    <a:pt x="817508" y="87997"/>
                  </a:lnTo>
                  <a:lnTo>
                    <a:pt x="808330" y="94108"/>
                  </a:lnTo>
                  <a:lnTo>
                    <a:pt x="769780" y="68442"/>
                  </a:lnTo>
                  <a:lnTo>
                    <a:pt x="726334" y="64775"/>
                  </a:lnTo>
                  <a:lnTo>
                    <a:pt x="714708" y="55609"/>
                  </a:lnTo>
                  <a:lnTo>
                    <a:pt x="712872" y="32999"/>
                  </a:lnTo>
                  <a:lnTo>
                    <a:pt x="689008" y="31166"/>
                  </a:lnTo>
                  <a:lnTo>
                    <a:pt x="679217" y="40943"/>
                  </a:lnTo>
                  <a:lnTo>
                    <a:pt x="675546" y="34221"/>
                  </a:lnTo>
                  <a:lnTo>
                    <a:pt x="678605" y="27499"/>
                  </a:lnTo>
                  <a:lnTo>
                    <a:pt x="666979" y="14666"/>
                  </a:lnTo>
                  <a:lnTo>
                    <a:pt x="644950" y="0"/>
                  </a:lnTo>
                  <a:lnTo>
                    <a:pt x="638219" y="0"/>
                  </a:lnTo>
                  <a:lnTo>
                    <a:pt x="621698" y="18944"/>
                  </a:lnTo>
                  <a:lnTo>
                    <a:pt x="594162" y="20166"/>
                  </a:lnTo>
                  <a:lnTo>
                    <a:pt x="588043" y="15277"/>
                  </a:lnTo>
                  <a:lnTo>
                    <a:pt x="581312" y="16499"/>
                  </a:lnTo>
                  <a:lnTo>
                    <a:pt x="558672" y="29332"/>
                  </a:lnTo>
                  <a:lnTo>
                    <a:pt x="542150" y="32999"/>
                  </a:lnTo>
                  <a:lnTo>
                    <a:pt x="532359" y="26888"/>
                  </a:lnTo>
                  <a:lnTo>
                    <a:pt x="509719" y="41554"/>
                  </a:lnTo>
                  <a:lnTo>
                    <a:pt x="502988" y="60498"/>
                  </a:lnTo>
                  <a:lnTo>
                    <a:pt x="480347" y="82497"/>
                  </a:lnTo>
                  <a:lnTo>
                    <a:pt x="454647" y="83719"/>
                  </a:lnTo>
                  <a:lnTo>
                    <a:pt x="443633" y="80053"/>
                  </a:lnTo>
                  <a:lnTo>
                    <a:pt x="424052" y="80053"/>
                  </a:lnTo>
                  <a:lnTo>
                    <a:pt x="406307" y="91663"/>
                  </a:lnTo>
                  <a:lnTo>
                    <a:pt x="420992" y="117329"/>
                  </a:lnTo>
                  <a:lnTo>
                    <a:pt x="438738" y="146050"/>
                  </a:lnTo>
                  <a:lnTo>
                    <a:pt x="443633" y="169882"/>
                  </a:lnTo>
                  <a:lnTo>
                    <a:pt x="440573" y="179660"/>
                  </a:lnTo>
                  <a:lnTo>
                    <a:pt x="443633" y="186382"/>
                  </a:lnTo>
                  <a:lnTo>
                    <a:pt x="464438" y="197992"/>
                  </a:lnTo>
                  <a:lnTo>
                    <a:pt x="458319" y="202881"/>
                  </a:lnTo>
                  <a:lnTo>
                    <a:pt x="464438" y="222436"/>
                  </a:lnTo>
                  <a:lnTo>
                    <a:pt x="478512" y="249324"/>
                  </a:lnTo>
                  <a:lnTo>
                    <a:pt x="467497" y="255435"/>
                  </a:lnTo>
                  <a:lnTo>
                    <a:pt x="436902" y="244435"/>
                  </a:lnTo>
                  <a:lnTo>
                    <a:pt x="420380" y="234658"/>
                  </a:lnTo>
                  <a:lnTo>
                    <a:pt x="423440" y="225491"/>
                  </a:lnTo>
                  <a:lnTo>
                    <a:pt x="432619" y="212659"/>
                  </a:lnTo>
                  <a:lnTo>
                    <a:pt x="423440" y="205937"/>
                  </a:lnTo>
                  <a:lnTo>
                    <a:pt x="407530" y="204103"/>
                  </a:lnTo>
                  <a:lnTo>
                    <a:pt x="383666" y="207770"/>
                  </a:lnTo>
                  <a:lnTo>
                    <a:pt x="384890" y="217547"/>
                  </a:lnTo>
                  <a:lnTo>
                    <a:pt x="381218" y="217547"/>
                  </a:lnTo>
                  <a:lnTo>
                    <a:pt x="375099" y="211437"/>
                  </a:lnTo>
                  <a:lnTo>
                    <a:pt x="362249" y="211437"/>
                  </a:lnTo>
                  <a:lnTo>
                    <a:pt x="320640" y="214492"/>
                  </a:lnTo>
                  <a:lnTo>
                    <a:pt x="317580" y="219381"/>
                  </a:lnTo>
                  <a:lnTo>
                    <a:pt x="329206" y="241991"/>
                  </a:lnTo>
                  <a:lnTo>
                    <a:pt x="342056" y="252990"/>
                  </a:lnTo>
                  <a:lnTo>
                    <a:pt x="338385" y="267656"/>
                  </a:lnTo>
                  <a:lnTo>
                    <a:pt x="335325" y="291489"/>
                  </a:lnTo>
                  <a:lnTo>
                    <a:pt x="357354" y="314099"/>
                  </a:lnTo>
                  <a:lnTo>
                    <a:pt x="387949" y="315321"/>
                  </a:lnTo>
                  <a:lnTo>
                    <a:pt x="409978" y="326321"/>
                  </a:lnTo>
                  <a:lnTo>
                    <a:pt x="421604" y="329376"/>
                  </a:lnTo>
                  <a:lnTo>
                    <a:pt x="441185" y="324488"/>
                  </a:lnTo>
                  <a:lnTo>
                    <a:pt x="457095" y="319599"/>
                  </a:lnTo>
                  <a:lnTo>
                    <a:pt x="463826" y="331210"/>
                  </a:lnTo>
                  <a:cubicBezTo>
                    <a:pt x="463826" y="331210"/>
                    <a:pt x="461378" y="334265"/>
                    <a:pt x="457707" y="337321"/>
                  </a:cubicBezTo>
                  <a:cubicBezTo>
                    <a:pt x="453423" y="340376"/>
                    <a:pt x="451588" y="358098"/>
                    <a:pt x="451588" y="358098"/>
                  </a:cubicBezTo>
                  <a:lnTo>
                    <a:pt x="446692" y="384985"/>
                  </a:lnTo>
                  <a:lnTo>
                    <a:pt x="432619" y="392930"/>
                  </a:lnTo>
                  <a:lnTo>
                    <a:pt x="422828" y="392930"/>
                  </a:lnTo>
                  <a:lnTo>
                    <a:pt x="416709" y="389263"/>
                  </a:lnTo>
                  <a:lnTo>
                    <a:pt x="406918" y="385597"/>
                  </a:lnTo>
                  <a:lnTo>
                    <a:pt x="387337" y="400263"/>
                  </a:lnTo>
                  <a:lnTo>
                    <a:pt x="372652" y="402096"/>
                  </a:lnTo>
                  <a:lnTo>
                    <a:pt x="370816" y="387430"/>
                  </a:lnTo>
                  <a:lnTo>
                    <a:pt x="354906" y="380708"/>
                  </a:lnTo>
                  <a:lnTo>
                    <a:pt x="338385" y="388652"/>
                  </a:lnTo>
                  <a:lnTo>
                    <a:pt x="326759" y="411262"/>
                  </a:lnTo>
                  <a:lnTo>
                    <a:pt x="310849" y="421040"/>
                  </a:lnTo>
                  <a:lnTo>
                    <a:pt x="283313" y="440595"/>
                  </a:lnTo>
                  <a:lnTo>
                    <a:pt x="277194" y="471149"/>
                  </a:lnTo>
                  <a:lnTo>
                    <a:pt x="283925" y="487648"/>
                  </a:lnTo>
                  <a:lnTo>
                    <a:pt x="291880" y="484593"/>
                  </a:lnTo>
                  <a:lnTo>
                    <a:pt x="296775" y="487648"/>
                  </a:lnTo>
                  <a:lnTo>
                    <a:pt x="290044" y="494370"/>
                  </a:lnTo>
                  <a:lnTo>
                    <a:pt x="288820" y="507203"/>
                  </a:lnTo>
                  <a:lnTo>
                    <a:pt x="275970" y="512092"/>
                  </a:lnTo>
                  <a:lnTo>
                    <a:pt x="275970" y="518203"/>
                  </a:lnTo>
                  <a:lnTo>
                    <a:pt x="288820" y="540202"/>
                  </a:lnTo>
                  <a:lnTo>
                    <a:pt x="292492" y="564034"/>
                  </a:lnTo>
                  <a:lnTo>
                    <a:pt x="301670" y="571978"/>
                  </a:lnTo>
                  <a:lnTo>
                    <a:pt x="338997" y="571978"/>
                  </a:lnTo>
                  <a:lnTo>
                    <a:pt x="343892" y="562812"/>
                  </a:lnTo>
                  <a:lnTo>
                    <a:pt x="350011" y="568923"/>
                  </a:lnTo>
                  <a:lnTo>
                    <a:pt x="350011" y="595811"/>
                  </a:lnTo>
                  <a:lnTo>
                    <a:pt x="353683" y="606810"/>
                  </a:lnTo>
                  <a:lnTo>
                    <a:pt x="345728" y="608033"/>
                  </a:lnTo>
                  <a:lnTo>
                    <a:pt x="336549" y="614143"/>
                  </a:lnTo>
                  <a:lnTo>
                    <a:pt x="340221" y="625754"/>
                  </a:lnTo>
                  <a:lnTo>
                    <a:pt x="337161" y="641642"/>
                  </a:lnTo>
                  <a:lnTo>
                    <a:pt x="327982" y="650809"/>
                  </a:lnTo>
                  <a:lnTo>
                    <a:pt x="343892" y="652642"/>
                  </a:lnTo>
                  <a:lnTo>
                    <a:pt x="356742" y="645920"/>
                  </a:lnTo>
                  <a:lnTo>
                    <a:pt x="381218" y="644698"/>
                  </a:lnTo>
                  <a:lnTo>
                    <a:pt x="383054" y="656309"/>
                  </a:lnTo>
                  <a:lnTo>
                    <a:pt x="389785" y="659364"/>
                  </a:lnTo>
                  <a:lnTo>
                    <a:pt x="397740" y="651420"/>
                  </a:lnTo>
                  <a:lnTo>
                    <a:pt x="406918" y="686863"/>
                  </a:lnTo>
                  <a:lnTo>
                    <a:pt x="416097" y="688085"/>
                  </a:lnTo>
                  <a:lnTo>
                    <a:pt x="417321" y="670364"/>
                  </a:lnTo>
                  <a:lnTo>
                    <a:pt x="423440" y="664253"/>
                  </a:lnTo>
                  <a:lnTo>
                    <a:pt x="431395" y="666086"/>
                  </a:lnTo>
                  <a:lnTo>
                    <a:pt x="435066" y="680752"/>
                  </a:lnTo>
                  <a:lnTo>
                    <a:pt x="455871" y="677085"/>
                  </a:lnTo>
                  <a:lnTo>
                    <a:pt x="465662" y="669141"/>
                  </a:lnTo>
                  <a:lnTo>
                    <a:pt x="463826" y="685030"/>
                  </a:lnTo>
                  <a:lnTo>
                    <a:pt x="454035" y="694196"/>
                  </a:lnTo>
                  <a:lnTo>
                    <a:pt x="439961" y="721695"/>
                  </a:lnTo>
                  <a:lnTo>
                    <a:pt x="428335" y="744305"/>
                  </a:lnTo>
                  <a:lnTo>
                    <a:pt x="403859" y="753471"/>
                  </a:lnTo>
                  <a:lnTo>
                    <a:pt x="395904" y="776082"/>
                  </a:lnTo>
                  <a:lnTo>
                    <a:pt x="391009" y="776082"/>
                  </a:lnTo>
                  <a:lnTo>
                    <a:pt x="387337" y="773026"/>
                  </a:lnTo>
                  <a:lnTo>
                    <a:pt x="379383" y="774860"/>
                  </a:lnTo>
                  <a:lnTo>
                    <a:pt x="358578" y="778526"/>
                  </a:lnTo>
                  <a:lnTo>
                    <a:pt x="339609" y="784637"/>
                  </a:lnTo>
                  <a:lnTo>
                    <a:pt x="325535" y="801136"/>
                  </a:lnTo>
                  <a:lnTo>
                    <a:pt x="319416" y="802970"/>
                  </a:lnTo>
                  <a:lnTo>
                    <a:pt x="309625" y="795025"/>
                  </a:lnTo>
                  <a:lnTo>
                    <a:pt x="293104" y="793804"/>
                  </a:lnTo>
                  <a:lnTo>
                    <a:pt x="282089" y="798692"/>
                  </a:lnTo>
                  <a:lnTo>
                    <a:pt x="264344" y="802359"/>
                  </a:lnTo>
                  <a:lnTo>
                    <a:pt x="251494" y="815192"/>
                  </a:lnTo>
                  <a:lnTo>
                    <a:pt x="224570" y="824969"/>
                  </a:lnTo>
                  <a:lnTo>
                    <a:pt x="186020" y="821302"/>
                  </a:lnTo>
                  <a:lnTo>
                    <a:pt x="167051" y="829247"/>
                  </a:lnTo>
                  <a:lnTo>
                    <a:pt x="167051" y="840857"/>
                  </a:lnTo>
                  <a:lnTo>
                    <a:pt x="176841" y="847579"/>
                  </a:lnTo>
                  <a:lnTo>
                    <a:pt x="182960" y="841468"/>
                  </a:lnTo>
                  <a:lnTo>
                    <a:pt x="197034" y="837802"/>
                  </a:lnTo>
                  <a:lnTo>
                    <a:pt x="212944" y="844524"/>
                  </a:lnTo>
                  <a:lnTo>
                    <a:pt x="225794" y="846357"/>
                  </a:lnTo>
                  <a:lnTo>
                    <a:pt x="235584" y="841468"/>
                  </a:lnTo>
                  <a:lnTo>
                    <a:pt x="248434" y="833524"/>
                  </a:lnTo>
                  <a:lnTo>
                    <a:pt x="268015" y="833524"/>
                  </a:lnTo>
                  <a:lnTo>
                    <a:pt x="285761" y="821913"/>
                  </a:lnTo>
                  <a:lnTo>
                    <a:pt x="306566" y="829857"/>
                  </a:lnTo>
                  <a:lnTo>
                    <a:pt x="324311" y="823747"/>
                  </a:lnTo>
                  <a:lnTo>
                    <a:pt x="346340" y="815803"/>
                  </a:lnTo>
                  <a:lnTo>
                    <a:pt x="344504" y="830469"/>
                  </a:lnTo>
                  <a:lnTo>
                    <a:pt x="350623" y="830469"/>
                  </a:lnTo>
                  <a:lnTo>
                    <a:pt x="355518" y="816413"/>
                  </a:lnTo>
                  <a:lnTo>
                    <a:pt x="375099" y="815192"/>
                  </a:lnTo>
                  <a:lnTo>
                    <a:pt x="391621" y="821302"/>
                  </a:lnTo>
                  <a:lnTo>
                    <a:pt x="394680" y="814580"/>
                  </a:lnTo>
                  <a:lnTo>
                    <a:pt x="403859" y="805414"/>
                  </a:lnTo>
                  <a:lnTo>
                    <a:pt x="392845" y="797470"/>
                  </a:lnTo>
                  <a:lnTo>
                    <a:pt x="425276" y="783415"/>
                  </a:lnTo>
                  <a:lnTo>
                    <a:pt x="457707" y="776693"/>
                  </a:lnTo>
                  <a:lnTo>
                    <a:pt x="470557" y="769971"/>
                  </a:lnTo>
                  <a:lnTo>
                    <a:pt x="518286" y="744305"/>
                  </a:lnTo>
                  <a:lnTo>
                    <a:pt x="558060" y="718639"/>
                  </a:lnTo>
                  <a:lnTo>
                    <a:pt x="574581" y="699085"/>
                  </a:lnTo>
                  <a:lnTo>
                    <a:pt x="569686" y="686252"/>
                  </a:lnTo>
                  <a:lnTo>
                    <a:pt x="555612" y="680141"/>
                  </a:lnTo>
                  <a:lnTo>
                    <a:pt x="557448" y="670364"/>
                  </a:lnTo>
                  <a:lnTo>
                    <a:pt x="576417" y="654475"/>
                  </a:lnTo>
                  <a:lnTo>
                    <a:pt x="602117" y="645309"/>
                  </a:lnTo>
                  <a:lnTo>
                    <a:pt x="608848" y="631254"/>
                  </a:lnTo>
                  <a:lnTo>
                    <a:pt x="619862" y="615366"/>
                  </a:lnTo>
                  <a:lnTo>
                    <a:pt x="634548" y="594589"/>
                  </a:lnTo>
                  <a:lnTo>
                    <a:pt x="665143" y="578089"/>
                  </a:lnTo>
                  <a:lnTo>
                    <a:pt x="687784" y="579923"/>
                  </a:lnTo>
                  <a:lnTo>
                    <a:pt x="695739" y="595811"/>
                  </a:lnTo>
                  <a:lnTo>
                    <a:pt x="679217" y="595811"/>
                  </a:lnTo>
                  <a:lnTo>
                    <a:pt x="673098" y="587867"/>
                  </a:lnTo>
                  <a:lnTo>
                    <a:pt x="646174" y="601922"/>
                  </a:lnTo>
                  <a:lnTo>
                    <a:pt x="644950" y="606810"/>
                  </a:lnTo>
                  <a:lnTo>
                    <a:pt x="644950" y="617810"/>
                  </a:lnTo>
                  <a:lnTo>
                    <a:pt x="630877" y="641642"/>
                  </a:lnTo>
                  <a:lnTo>
                    <a:pt x="624757" y="656309"/>
                  </a:lnTo>
                  <a:lnTo>
                    <a:pt x="638831" y="659975"/>
                  </a:lnTo>
                  <a:lnTo>
                    <a:pt x="638831" y="667919"/>
                  </a:lnTo>
                  <a:lnTo>
                    <a:pt x="616191" y="671586"/>
                  </a:lnTo>
                  <a:lnTo>
                    <a:pt x="619250" y="684419"/>
                  </a:lnTo>
                  <a:lnTo>
                    <a:pt x="648010" y="685641"/>
                  </a:lnTo>
                  <a:lnTo>
                    <a:pt x="668815" y="672808"/>
                  </a:lnTo>
                  <a:lnTo>
                    <a:pt x="679829" y="659975"/>
                  </a:lnTo>
                  <a:lnTo>
                    <a:pt x="698798" y="647142"/>
                  </a:lnTo>
                  <a:lnTo>
                    <a:pt x="715320" y="658142"/>
                  </a:lnTo>
                  <a:lnTo>
                    <a:pt x="723275" y="651420"/>
                  </a:lnTo>
                  <a:lnTo>
                    <a:pt x="731229" y="656309"/>
                  </a:lnTo>
                  <a:lnTo>
                    <a:pt x="734289" y="667919"/>
                  </a:lnTo>
                  <a:lnTo>
                    <a:pt x="742244" y="669752"/>
                  </a:lnTo>
                  <a:lnTo>
                    <a:pt x="766108" y="642865"/>
                  </a:lnTo>
                  <a:lnTo>
                    <a:pt x="762437" y="633087"/>
                  </a:lnTo>
                  <a:lnTo>
                    <a:pt x="742856" y="649587"/>
                  </a:lnTo>
                  <a:lnTo>
                    <a:pt x="752034" y="622699"/>
                  </a:lnTo>
                  <a:lnTo>
                    <a:pt x="745915" y="620865"/>
                  </a:lnTo>
                  <a:lnTo>
                    <a:pt x="739184" y="638587"/>
                  </a:lnTo>
                  <a:lnTo>
                    <a:pt x="736125" y="611088"/>
                  </a:lnTo>
                  <a:lnTo>
                    <a:pt x="758153" y="601922"/>
                  </a:lnTo>
                  <a:lnTo>
                    <a:pt x="780182" y="600089"/>
                  </a:lnTo>
                  <a:lnTo>
                    <a:pt x="796703" y="635532"/>
                  </a:lnTo>
                  <a:lnTo>
                    <a:pt x="809554" y="637365"/>
                  </a:lnTo>
                  <a:lnTo>
                    <a:pt x="849328" y="661197"/>
                  </a:lnTo>
                  <a:lnTo>
                    <a:pt x="852999" y="658142"/>
                  </a:lnTo>
                  <a:lnTo>
                    <a:pt x="886654" y="658142"/>
                  </a:lnTo>
                  <a:lnTo>
                    <a:pt x="921533" y="672808"/>
                  </a:lnTo>
                  <a:lnTo>
                    <a:pt x="944173" y="679530"/>
                  </a:lnTo>
                  <a:lnTo>
                    <a:pt x="961918" y="672808"/>
                  </a:lnTo>
                  <a:lnTo>
                    <a:pt x="972933" y="663031"/>
                  </a:lnTo>
                  <a:lnTo>
                    <a:pt x="972933" y="672808"/>
                  </a:lnTo>
                  <a:lnTo>
                    <a:pt x="964978" y="692363"/>
                  </a:lnTo>
                  <a:lnTo>
                    <a:pt x="989454" y="708251"/>
                  </a:lnTo>
                  <a:lnTo>
                    <a:pt x="1018826" y="724139"/>
                  </a:lnTo>
                  <a:lnTo>
                    <a:pt x="1034735" y="741861"/>
                  </a:lnTo>
                  <a:lnTo>
                    <a:pt x="1055540" y="756527"/>
                  </a:lnTo>
                  <a:lnTo>
                    <a:pt x="1071450" y="752861"/>
                  </a:lnTo>
                  <a:lnTo>
                    <a:pt x="1074510" y="754694"/>
                  </a:lnTo>
                  <a:lnTo>
                    <a:pt x="1061659" y="762638"/>
                  </a:lnTo>
                  <a:lnTo>
                    <a:pt x="1061659" y="776693"/>
                  </a:lnTo>
                  <a:lnTo>
                    <a:pt x="1071450" y="783415"/>
                  </a:lnTo>
                  <a:lnTo>
                    <a:pt x="1081240" y="801136"/>
                  </a:lnTo>
                  <a:lnTo>
                    <a:pt x="1084912" y="823747"/>
                  </a:lnTo>
                  <a:lnTo>
                    <a:pt x="1097762" y="826802"/>
                  </a:lnTo>
                  <a:lnTo>
                    <a:pt x="1119791" y="863467"/>
                  </a:lnTo>
                  <a:lnTo>
                    <a:pt x="1128969" y="871411"/>
                  </a:lnTo>
                  <a:lnTo>
                    <a:pt x="1128969" y="864690"/>
                  </a:lnTo>
                  <a:lnTo>
                    <a:pt x="1127133" y="829857"/>
                  </a:lnTo>
                  <a:lnTo>
                    <a:pt x="1132029" y="832913"/>
                  </a:lnTo>
                  <a:lnTo>
                    <a:pt x="1135700" y="855523"/>
                  </a:lnTo>
                  <a:lnTo>
                    <a:pt x="1141819" y="878134"/>
                  </a:lnTo>
                  <a:lnTo>
                    <a:pt x="1148550" y="875078"/>
                  </a:lnTo>
                  <a:lnTo>
                    <a:pt x="1153446" y="854301"/>
                  </a:lnTo>
                  <a:lnTo>
                    <a:pt x="1158341" y="854301"/>
                  </a:lnTo>
                  <a:lnTo>
                    <a:pt x="1158341" y="884855"/>
                  </a:lnTo>
                  <a:lnTo>
                    <a:pt x="1167519" y="894022"/>
                  </a:lnTo>
                  <a:lnTo>
                    <a:pt x="1156505" y="905633"/>
                  </a:lnTo>
                  <a:cubicBezTo>
                    <a:pt x="1156505" y="905633"/>
                    <a:pt x="1160788" y="912966"/>
                    <a:pt x="1164460" y="914799"/>
                  </a:cubicBezTo>
                  <a:cubicBezTo>
                    <a:pt x="1168743" y="916632"/>
                    <a:pt x="1170579" y="908688"/>
                    <a:pt x="1170579" y="908688"/>
                  </a:cubicBezTo>
                  <a:lnTo>
                    <a:pt x="1176698" y="922743"/>
                  </a:lnTo>
                  <a:cubicBezTo>
                    <a:pt x="1176698" y="922743"/>
                    <a:pt x="1186488" y="939853"/>
                    <a:pt x="1189548" y="943520"/>
                  </a:cubicBezTo>
                  <a:cubicBezTo>
                    <a:pt x="1192608" y="947797"/>
                    <a:pt x="1197503" y="949631"/>
                    <a:pt x="1197503" y="949631"/>
                  </a:cubicBezTo>
                  <a:lnTo>
                    <a:pt x="1202398" y="944742"/>
                  </a:lnTo>
                  <a:lnTo>
                    <a:pt x="1194443" y="933742"/>
                  </a:lnTo>
                  <a:lnTo>
                    <a:pt x="1191384" y="923965"/>
                  </a:lnTo>
                  <a:lnTo>
                    <a:pt x="1204234" y="931909"/>
                  </a:lnTo>
                  <a:lnTo>
                    <a:pt x="1215860" y="943520"/>
                  </a:lnTo>
                  <a:lnTo>
                    <a:pt x="1222591" y="940465"/>
                  </a:lnTo>
                  <a:lnTo>
                    <a:pt x="1221367" y="917854"/>
                  </a:lnTo>
                  <a:lnTo>
                    <a:pt x="1212189" y="901355"/>
                  </a:lnTo>
                  <a:lnTo>
                    <a:pt x="1217084" y="896466"/>
                  </a:lnTo>
                  <a:lnTo>
                    <a:pt x="1228098" y="903188"/>
                  </a:lnTo>
                  <a:lnTo>
                    <a:pt x="1244620" y="912354"/>
                  </a:lnTo>
                  <a:lnTo>
                    <a:pt x="1253798" y="931298"/>
                  </a:lnTo>
                  <a:lnTo>
                    <a:pt x="1263589" y="936187"/>
                  </a:lnTo>
                  <a:lnTo>
                    <a:pt x="1274603" y="922132"/>
                  </a:lnTo>
                  <a:lnTo>
                    <a:pt x="1280722" y="901355"/>
                  </a:lnTo>
                  <a:lnTo>
                    <a:pt x="1277663" y="882411"/>
                  </a:lnTo>
                  <a:lnTo>
                    <a:pt x="1271544" y="855523"/>
                  </a:lnTo>
                  <a:close/>
                </a:path>
              </a:pathLst>
            </a:custGeom>
            <a:pattFill prst="wdDnDiag">
              <a:fgClr>
                <a:srgbClr val="ED7D31"/>
              </a:fgClr>
              <a:bgClr>
                <a:schemeClr val="bg1"/>
              </a:bgClr>
            </a:patt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grpSp>
      <p:pic>
        <p:nvPicPr>
          <p:cNvPr id="8" name="Picture 7">
            <a:extLst>
              <a:ext uri="{FF2B5EF4-FFF2-40B4-BE49-F238E27FC236}">
                <a16:creationId xmlns:a16="http://schemas.microsoft.com/office/drawing/2014/main" id="{10C54BC4-AC4C-7937-1172-FBDC97C377DC}"/>
              </a:ext>
              <a:ext uri="{C183D7F6-B498-43B3-948B-1728B52AA6E4}">
                <adec:decorative xmlns:adec="http://schemas.microsoft.com/office/drawing/2017/decorative" val="1"/>
              </a:ext>
            </a:extLst>
          </p:cNvPr>
          <p:cNvPicPr>
            <a:picLocks noChangeAspect="1"/>
          </p:cNvPicPr>
          <p:nvPr/>
        </p:nvPicPr>
        <p:blipFill rotWithShape="1">
          <a:blip r:embed="rId8">
            <a:alphaModFix amt="20000"/>
            <a:extLst>
              <a:ext uri="{28A0092B-C50C-407E-A947-70E740481C1C}">
                <a14:useLocalDpi xmlns:a14="http://schemas.microsoft.com/office/drawing/2010/main" val="0"/>
              </a:ext>
            </a:extLst>
          </a:blip>
          <a:srcRect l="-1" r="66528"/>
          <a:stretch/>
        </p:blipFill>
        <p:spPr>
          <a:xfrm>
            <a:off x="8570686" y="-284149"/>
            <a:ext cx="3621314" cy="2400331"/>
          </a:xfrm>
          <a:prstGeom prst="rect">
            <a:avLst/>
          </a:prstGeom>
        </p:spPr>
      </p:pic>
      <p:sp>
        <p:nvSpPr>
          <p:cNvPr id="153" name="Slide Number Placeholder 152">
            <a:extLst>
              <a:ext uri="{FF2B5EF4-FFF2-40B4-BE49-F238E27FC236}">
                <a16:creationId xmlns:a16="http://schemas.microsoft.com/office/drawing/2014/main" id="{6F3AE58F-92AC-25C0-2258-8CE606371983}"/>
              </a:ext>
            </a:extLst>
          </p:cNvPr>
          <p:cNvSpPr>
            <a:spLocks noGrp="1"/>
          </p:cNvSpPr>
          <p:nvPr>
            <p:ph type="sldNum" sz="quarter" idx="12"/>
          </p:nvPr>
        </p:nvSpPr>
        <p:spPr/>
        <p:txBody>
          <a:bodyPr/>
          <a:lstStyle/>
          <a:p>
            <a:fld id="{F3EC3B26-B3F3-C249-9032-A93DF6D0CE32}" type="slidenum">
              <a:rPr lang="en-US" smtClean="0"/>
              <a:t>11</a:t>
            </a:fld>
            <a:endParaRPr lang="en-US"/>
          </a:p>
        </p:txBody>
      </p:sp>
      <p:pic>
        <p:nvPicPr>
          <p:cNvPr id="19" name="Picture 18" descr="Nevada Department of Transportation Logo">
            <a:extLst>
              <a:ext uri="{FF2B5EF4-FFF2-40B4-BE49-F238E27FC236}">
                <a16:creationId xmlns:a16="http://schemas.microsoft.com/office/drawing/2014/main" id="{5D8F9DE3-090E-B524-193F-D14449874465}"/>
              </a:ext>
              <a:ext uri="{C183D7F6-B498-43B3-948B-1728B52AA6E4}">
                <adec:decorative xmlns:adec="http://schemas.microsoft.com/office/drawing/2017/decorative" val="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7539" y="6086623"/>
            <a:ext cx="1165947" cy="606218"/>
          </a:xfrm>
          <a:prstGeom prst="rect">
            <a:avLst/>
          </a:prstGeom>
        </p:spPr>
      </p:pic>
    </p:spTree>
    <p:extLst>
      <p:ext uri="{BB962C8B-B14F-4D97-AF65-F5344CB8AC3E}">
        <p14:creationId xmlns:p14="http://schemas.microsoft.com/office/powerpoint/2010/main" val="399314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0DF3-78F9-1697-6981-CC7DF0B6FCF8}"/>
              </a:ext>
            </a:extLst>
          </p:cNvPr>
          <p:cNvSpPr>
            <a:spLocks noGrp="1"/>
          </p:cNvSpPr>
          <p:nvPr>
            <p:ph type="title"/>
          </p:nvPr>
        </p:nvSpPr>
        <p:spPr>
          <a:xfrm>
            <a:off x="593646" y="-59948"/>
            <a:ext cx="10515600" cy="1325563"/>
          </a:xfrm>
        </p:spPr>
        <p:txBody>
          <a:bodyPr/>
          <a:lstStyle/>
          <a:p>
            <a:r>
              <a:rPr lang="en-US" sz="4000" b="1">
                <a:latin typeface="Roboto" panose="02000000000000000000" pitchFamily="2" charset="0"/>
                <a:ea typeface="Roboto" panose="02000000000000000000" pitchFamily="2" charset="0"/>
              </a:rPr>
              <a:t>Staff Vacancies</a:t>
            </a:r>
          </a:p>
        </p:txBody>
      </p:sp>
      <p:grpSp>
        <p:nvGrpSpPr>
          <p:cNvPr id="4" name="Group 3">
            <a:extLst>
              <a:ext uri="{FF2B5EF4-FFF2-40B4-BE49-F238E27FC236}">
                <a16:creationId xmlns:a16="http://schemas.microsoft.com/office/drawing/2014/main" id="{7B683110-AAF3-1975-E9C9-D55E14DC8D41}"/>
              </a:ext>
            </a:extLst>
          </p:cNvPr>
          <p:cNvGrpSpPr/>
          <p:nvPr/>
        </p:nvGrpSpPr>
        <p:grpSpPr>
          <a:xfrm>
            <a:off x="5751291" y="328339"/>
            <a:ext cx="4232274" cy="6388735"/>
            <a:chOff x="3981450" y="235109"/>
            <a:chExt cx="4232274" cy="6388735"/>
          </a:xfrm>
        </p:grpSpPr>
        <p:sp>
          <p:nvSpPr>
            <p:cNvPr id="5" name="SubDist Las Vegas">
              <a:extLst>
                <a:ext uri="{FF2B5EF4-FFF2-40B4-BE49-F238E27FC236}">
                  <a16:creationId xmlns:a16="http://schemas.microsoft.com/office/drawing/2014/main" id="{C3991FFB-2552-8765-750B-4FFB1D7E97D6}"/>
                </a:ext>
              </a:extLst>
            </p:cNvPr>
            <p:cNvSpPr/>
            <p:nvPr/>
          </p:nvSpPr>
          <p:spPr>
            <a:xfrm>
              <a:off x="6547643" y="3263902"/>
              <a:ext cx="1666081" cy="3359942"/>
            </a:xfrm>
            <a:custGeom>
              <a:avLst/>
              <a:gdLst>
                <a:gd name="connsiteX0" fmla="*/ 920750 w 1644650"/>
                <a:gd name="connsiteY0" fmla="*/ 577850 h 3333750"/>
                <a:gd name="connsiteX1" fmla="*/ 292100 w 1644650"/>
                <a:gd name="connsiteY1" fmla="*/ 895350 h 3333750"/>
                <a:gd name="connsiteX2" fmla="*/ 317500 w 1644650"/>
                <a:gd name="connsiteY2" fmla="*/ 1670050 h 3333750"/>
                <a:gd name="connsiteX3" fmla="*/ 0 w 1644650"/>
                <a:gd name="connsiteY3" fmla="*/ 2127250 h 3333750"/>
                <a:gd name="connsiteX4" fmla="*/ 1257300 w 1644650"/>
                <a:gd name="connsiteY4" fmla="*/ 3333750 h 3333750"/>
                <a:gd name="connsiteX5" fmla="*/ 1270000 w 1644650"/>
                <a:gd name="connsiteY5" fmla="*/ 3295650 h 3333750"/>
                <a:gd name="connsiteX6" fmla="*/ 1212850 w 1644650"/>
                <a:gd name="connsiteY6" fmla="*/ 3244850 h 3333750"/>
                <a:gd name="connsiteX7" fmla="*/ 1289050 w 1644650"/>
                <a:gd name="connsiteY7" fmla="*/ 3251200 h 3333750"/>
                <a:gd name="connsiteX8" fmla="*/ 1238250 w 1644650"/>
                <a:gd name="connsiteY8" fmla="*/ 2997200 h 3333750"/>
                <a:gd name="connsiteX9" fmla="*/ 1200150 w 1644650"/>
                <a:gd name="connsiteY9" fmla="*/ 2952750 h 3333750"/>
                <a:gd name="connsiteX10" fmla="*/ 1181100 w 1644650"/>
                <a:gd name="connsiteY10" fmla="*/ 2882900 h 3333750"/>
                <a:gd name="connsiteX11" fmla="*/ 1238250 w 1644650"/>
                <a:gd name="connsiteY11" fmla="*/ 2882900 h 3333750"/>
                <a:gd name="connsiteX12" fmla="*/ 1187450 w 1644650"/>
                <a:gd name="connsiteY12" fmla="*/ 2863850 h 3333750"/>
                <a:gd name="connsiteX13" fmla="*/ 1257300 w 1644650"/>
                <a:gd name="connsiteY13" fmla="*/ 2832100 h 3333750"/>
                <a:gd name="connsiteX14" fmla="*/ 1181100 w 1644650"/>
                <a:gd name="connsiteY14" fmla="*/ 2781300 h 3333750"/>
                <a:gd name="connsiteX15" fmla="*/ 1162050 w 1644650"/>
                <a:gd name="connsiteY15" fmla="*/ 2597150 h 3333750"/>
                <a:gd name="connsiteX16" fmla="*/ 1193800 w 1644650"/>
                <a:gd name="connsiteY16" fmla="*/ 2552700 h 3333750"/>
                <a:gd name="connsiteX17" fmla="*/ 1162050 w 1644650"/>
                <a:gd name="connsiteY17" fmla="*/ 2495550 h 3333750"/>
                <a:gd name="connsiteX18" fmla="*/ 1155700 w 1644650"/>
                <a:gd name="connsiteY18" fmla="*/ 2349500 h 3333750"/>
                <a:gd name="connsiteX19" fmla="*/ 1282700 w 1644650"/>
                <a:gd name="connsiteY19" fmla="*/ 2279650 h 3333750"/>
                <a:gd name="connsiteX20" fmla="*/ 1403350 w 1644650"/>
                <a:gd name="connsiteY20" fmla="*/ 2311400 h 3333750"/>
                <a:gd name="connsiteX21" fmla="*/ 1346200 w 1644650"/>
                <a:gd name="connsiteY21" fmla="*/ 2241550 h 3333750"/>
                <a:gd name="connsiteX22" fmla="*/ 1384300 w 1644650"/>
                <a:gd name="connsiteY22" fmla="*/ 2228850 h 3333750"/>
                <a:gd name="connsiteX23" fmla="*/ 1390650 w 1644650"/>
                <a:gd name="connsiteY23" fmla="*/ 2152650 h 3333750"/>
                <a:gd name="connsiteX24" fmla="*/ 1346200 w 1644650"/>
                <a:gd name="connsiteY24" fmla="*/ 2146300 h 3333750"/>
                <a:gd name="connsiteX25" fmla="*/ 1422400 w 1644650"/>
                <a:gd name="connsiteY25" fmla="*/ 2070100 h 3333750"/>
                <a:gd name="connsiteX26" fmla="*/ 1339850 w 1644650"/>
                <a:gd name="connsiteY26" fmla="*/ 1955800 h 3333750"/>
                <a:gd name="connsiteX27" fmla="*/ 1397000 w 1644650"/>
                <a:gd name="connsiteY27" fmla="*/ 2006600 h 3333750"/>
                <a:gd name="connsiteX28" fmla="*/ 1428750 w 1644650"/>
                <a:gd name="connsiteY28" fmla="*/ 1936750 h 3333750"/>
                <a:gd name="connsiteX29" fmla="*/ 1428750 w 1644650"/>
                <a:gd name="connsiteY29" fmla="*/ 2012950 h 3333750"/>
                <a:gd name="connsiteX30" fmla="*/ 1454150 w 1644650"/>
                <a:gd name="connsiteY30" fmla="*/ 2076450 h 3333750"/>
                <a:gd name="connsiteX31" fmla="*/ 1403350 w 1644650"/>
                <a:gd name="connsiteY31" fmla="*/ 2152650 h 3333750"/>
                <a:gd name="connsiteX32" fmla="*/ 1403350 w 1644650"/>
                <a:gd name="connsiteY32" fmla="*/ 2228850 h 3333750"/>
                <a:gd name="connsiteX33" fmla="*/ 1416050 w 1644650"/>
                <a:gd name="connsiteY33" fmla="*/ 2298700 h 3333750"/>
                <a:gd name="connsiteX34" fmla="*/ 1460500 w 1644650"/>
                <a:gd name="connsiteY34" fmla="*/ 2355850 h 3333750"/>
                <a:gd name="connsiteX35" fmla="*/ 1473200 w 1644650"/>
                <a:gd name="connsiteY35" fmla="*/ 2413000 h 3333750"/>
                <a:gd name="connsiteX36" fmla="*/ 1543050 w 1644650"/>
                <a:gd name="connsiteY36" fmla="*/ 2419350 h 3333750"/>
                <a:gd name="connsiteX37" fmla="*/ 1644650 w 1644650"/>
                <a:gd name="connsiteY37" fmla="*/ 2254250 h 3333750"/>
                <a:gd name="connsiteX38" fmla="*/ 1555750 w 1644650"/>
                <a:gd name="connsiteY38" fmla="*/ 0 h 3333750"/>
                <a:gd name="connsiteX39" fmla="*/ 895350 w 1644650"/>
                <a:gd name="connsiteY39" fmla="*/ 12700 h 3333750"/>
                <a:gd name="connsiteX40" fmla="*/ 920750 w 1644650"/>
                <a:gd name="connsiteY40" fmla="*/ 577850 h 3333750"/>
                <a:gd name="connsiteX0" fmla="*/ 939800 w 1663700"/>
                <a:gd name="connsiteY0" fmla="*/ 577850 h 3333750"/>
                <a:gd name="connsiteX1" fmla="*/ 311150 w 1663700"/>
                <a:gd name="connsiteY1" fmla="*/ 895350 h 3333750"/>
                <a:gd name="connsiteX2" fmla="*/ 336550 w 1663700"/>
                <a:gd name="connsiteY2" fmla="*/ 1670050 h 3333750"/>
                <a:gd name="connsiteX3" fmla="*/ 0 w 1663700"/>
                <a:gd name="connsiteY3" fmla="*/ 2139950 h 3333750"/>
                <a:gd name="connsiteX4" fmla="*/ 1276350 w 1663700"/>
                <a:gd name="connsiteY4" fmla="*/ 3333750 h 3333750"/>
                <a:gd name="connsiteX5" fmla="*/ 1289050 w 1663700"/>
                <a:gd name="connsiteY5" fmla="*/ 3295650 h 3333750"/>
                <a:gd name="connsiteX6" fmla="*/ 1231900 w 1663700"/>
                <a:gd name="connsiteY6" fmla="*/ 3244850 h 3333750"/>
                <a:gd name="connsiteX7" fmla="*/ 1308100 w 1663700"/>
                <a:gd name="connsiteY7" fmla="*/ 3251200 h 3333750"/>
                <a:gd name="connsiteX8" fmla="*/ 1257300 w 1663700"/>
                <a:gd name="connsiteY8" fmla="*/ 2997200 h 3333750"/>
                <a:gd name="connsiteX9" fmla="*/ 1219200 w 1663700"/>
                <a:gd name="connsiteY9" fmla="*/ 2952750 h 3333750"/>
                <a:gd name="connsiteX10" fmla="*/ 1200150 w 1663700"/>
                <a:gd name="connsiteY10" fmla="*/ 2882900 h 3333750"/>
                <a:gd name="connsiteX11" fmla="*/ 1257300 w 1663700"/>
                <a:gd name="connsiteY11" fmla="*/ 2882900 h 3333750"/>
                <a:gd name="connsiteX12" fmla="*/ 1206500 w 1663700"/>
                <a:gd name="connsiteY12" fmla="*/ 2863850 h 3333750"/>
                <a:gd name="connsiteX13" fmla="*/ 1276350 w 1663700"/>
                <a:gd name="connsiteY13" fmla="*/ 2832100 h 3333750"/>
                <a:gd name="connsiteX14" fmla="*/ 1200150 w 1663700"/>
                <a:gd name="connsiteY14" fmla="*/ 2781300 h 3333750"/>
                <a:gd name="connsiteX15" fmla="*/ 1181100 w 1663700"/>
                <a:gd name="connsiteY15" fmla="*/ 2597150 h 3333750"/>
                <a:gd name="connsiteX16" fmla="*/ 1212850 w 1663700"/>
                <a:gd name="connsiteY16" fmla="*/ 2552700 h 3333750"/>
                <a:gd name="connsiteX17" fmla="*/ 1181100 w 1663700"/>
                <a:gd name="connsiteY17" fmla="*/ 2495550 h 3333750"/>
                <a:gd name="connsiteX18" fmla="*/ 1174750 w 1663700"/>
                <a:gd name="connsiteY18" fmla="*/ 2349500 h 3333750"/>
                <a:gd name="connsiteX19" fmla="*/ 1301750 w 1663700"/>
                <a:gd name="connsiteY19" fmla="*/ 2279650 h 3333750"/>
                <a:gd name="connsiteX20" fmla="*/ 1422400 w 1663700"/>
                <a:gd name="connsiteY20" fmla="*/ 2311400 h 3333750"/>
                <a:gd name="connsiteX21" fmla="*/ 1365250 w 1663700"/>
                <a:gd name="connsiteY21" fmla="*/ 2241550 h 3333750"/>
                <a:gd name="connsiteX22" fmla="*/ 1403350 w 1663700"/>
                <a:gd name="connsiteY22" fmla="*/ 2228850 h 3333750"/>
                <a:gd name="connsiteX23" fmla="*/ 1409700 w 1663700"/>
                <a:gd name="connsiteY23" fmla="*/ 2152650 h 3333750"/>
                <a:gd name="connsiteX24" fmla="*/ 1365250 w 1663700"/>
                <a:gd name="connsiteY24" fmla="*/ 2146300 h 3333750"/>
                <a:gd name="connsiteX25" fmla="*/ 1441450 w 1663700"/>
                <a:gd name="connsiteY25" fmla="*/ 2070100 h 3333750"/>
                <a:gd name="connsiteX26" fmla="*/ 1358900 w 1663700"/>
                <a:gd name="connsiteY26" fmla="*/ 1955800 h 3333750"/>
                <a:gd name="connsiteX27" fmla="*/ 1416050 w 1663700"/>
                <a:gd name="connsiteY27" fmla="*/ 2006600 h 3333750"/>
                <a:gd name="connsiteX28" fmla="*/ 1447800 w 1663700"/>
                <a:gd name="connsiteY28" fmla="*/ 1936750 h 3333750"/>
                <a:gd name="connsiteX29" fmla="*/ 1447800 w 1663700"/>
                <a:gd name="connsiteY29" fmla="*/ 2012950 h 3333750"/>
                <a:gd name="connsiteX30" fmla="*/ 1473200 w 1663700"/>
                <a:gd name="connsiteY30" fmla="*/ 2076450 h 3333750"/>
                <a:gd name="connsiteX31" fmla="*/ 1422400 w 1663700"/>
                <a:gd name="connsiteY31" fmla="*/ 2152650 h 3333750"/>
                <a:gd name="connsiteX32" fmla="*/ 1422400 w 1663700"/>
                <a:gd name="connsiteY32" fmla="*/ 2228850 h 3333750"/>
                <a:gd name="connsiteX33" fmla="*/ 1435100 w 1663700"/>
                <a:gd name="connsiteY33" fmla="*/ 2298700 h 3333750"/>
                <a:gd name="connsiteX34" fmla="*/ 1479550 w 1663700"/>
                <a:gd name="connsiteY34" fmla="*/ 2355850 h 3333750"/>
                <a:gd name="connsiteX35" fmla="*/ 1492250 w 1663700"/>
                <a:gd name="connsiteY35" fmla="*/ 2413000 h 3333750"/>
                <a:gd name="connsiteX36" fmla="*/ 1562100 w 1663700"/>
                <a:gd name="connsiteY36" fmla="*/ 2419350 h 3333750"/>
                <a:gd name="connsiteX37" fmla="*/ 1663700 w 1663700"/>
                <a:gd name="connsiteY37" fmla="*/ 2254250 h 3333750"/>
                <a:gd name="connsiteX38" fmla="*/ 1574800 w 1663700"/>
                <a:gd name="connsiteY38" fmla="*/ 0 h 3333750"/>
                <a:gd name="connsiteX39" fmla="*/ 914400 w 1663700"/>
                <a:gd name="connsiteY39" fmla="*/ 12700 h 3333750"/>
                <a:gd name="connsiteX40" fmla="*/ 939800 w 1663700"/>
                <a:gd name="connsiteY40" fmla="*/ 577850 h 3333750"/>
                <a:gd name="connsiteX0" fmla="*/ 939800 w 1663700"/>
                <a:gd name="connsiteY0" fmla="*/ 577850 h 3359943"/>
                <a:gd name="connsiteX1" fmla="*/ 311150 w 1663700"/>
                <a:gd name="connsiteY1" fmla="*/ 895350 h 3359943"/>
                <a:gd name="connsiteX2" fmla="*/ 336550 w 1663700"/>
                <a:gd name="connsiteY2" fmla="*/ 1670050 h 3359943"/>
                <a:gd name="connsiteX3" fmla="*/ 0 w 1663700"/>
                <a:gd name="connsiteY3" fmla="*/ 2139950 h 3359943"/>
                <a:gd name="connsiteX4" fmla="*/ 1266825 w 1663700"/>
                <a:gd name="connsiteY4" fmla="*/ 3359943 h 3359943"/>
                <a:gd name="connsiteX5" fmla="*/ 1289050 w 1663700"/>
                <a:gd name="connsiteY5" fmla="*/ 3295650 h 3359943"/>
                <a:gd name="connsiteX6" fmla="*/ 1231900 w 1663700"/>
                <a:gd name="connsiteY6" fmla="*/ 3244850 h 3359943"/>
                <a:gd name="connsiteX7" fmla="*/ 1308100 w 1663700"/>
                <a:gd name="connsiteY7" fmla="*/ 3251200 h 3359943"/>
                <a:gd name="connsiteX8" fmla="*/ 1257300 w 1663700"/>
                <a:gd name="connsiteY8" fmla="*/ 2997200 h 3359943"/>
                <a:gd name="connsiteX9" fmla="*/ 1219200 w 1663700"/>
                <a:gd name="connsiteY9" fmla="*/ 2952750 h 3359943"/>
                <a:gd name="connsiteX10" fmla="*/ 1200150 w 1663700"/>
                <a:gd name="connsiteY10" fmla="*/ 2882900 h 3359943"/>
                <a:gd name="connsiteX11" fmla="*/ 1257300 w 1663700"/>
                <a:gd name="connsiteY11" fmla="*/ 2882900 h 3359943"/>
                <a:gd name="connsiteX12" fmla="*/ 1206500 w 1663700"/>
                <a:gd name="connsiteY12" fmla="*/ 2863850 h 3359943"/>
                <a:gd name="connsiteX13" fmla="*/ 1276350 w 1663700"/>
                <a:gd name="connsiteY13" fmla="*/ 2832100 h 3359943"/>
                <a:gd name="connsiteX14" fmla="*/ 1200150 w 1663700"/>
                <a:gd name="connsiteY14" fmla="*/ 2781300 h 3359943"/>
                <a:gd name="connsiteX15" fmla="*/ 1181100 w 1663700"/>
                <a:gd name="connsiteY15" fmla="*/ 2597150 h 3359943"/>
                <a:gd name="connsiteX16" fmla="*/ 1212850 w 1663700"/>
                <a:gd name="connsiteY16" fmla="*/ 2552700 h 3359943"/>
                <a:gd name="connsiteX17" fmla="*/ 1181100 w 1663700"/>
                <a:gd name="connsiteY17" fmla="*/ 2495550 h 3359943"/>
                <a:gd name="connsiteX18" fmla="*/ 1174750 w 1663700"/>
                <a:gd name="connsiteY18" fmla="*/ 2349500 h 3359943"/>
                <a:gd name="connsiteX19" fmla="*/ 1301750 w 1663700"/>
                <a:gd name="connsiteY19" fmla="*/ 2279650 h 3359943"/>
                <a:gd name="connsiteX20" fmla="*/ 1422400 w 1663700"/>
                <a:gd name="connsiteY20" fmla="*/ 2311400 h 3359943"/>
                <a:gd name="connsiteX21" fmla="*/ 1365250 w 1663700"/>
                <a:gd name="connsiteY21" fmla="*/ 2241550 h 3359943"/>
                <a:gd name="connsiteX22" fmla="*/ 1403350 w 1663700"/>
                <a:gd name="connsiteY22" fmla="*/ 2228850 h 3359943"/>
                <a:gd name="connsiteX23" fmla="*/ 1409700 w 1663700"/>
                <a:gd name="connsiteY23" fmla="*/ 2152650 h 3359943"/>
                <a:gd name="connsiteX24" fmla="*/ 1365250 w 1663700"/>
                <a:gd name="connsiteY24" fmla="*/ 2146300 h 3359943"/>
                <a:gd name="connsiteX25" fmla="*/ 1441450 w 1663700"/>
                <a:gd name="connsiteY25" fmla="*/ 2070100 h 3359943"/>
                <a:gd name="connsiteX26" fmla="*/ 1358900 w 1663700"/>
                <a:gd name="connsiteY26" fmla="*/ 1955800 h 3359943"/>
                <a:gd name="connsiteX27" fmla="*/ 1416050 w 1663700"/>
                <a:gd name="connsiteY27" fmla="*/ 2006600 h 3359943"/>
                <a:gd name="connsiteX28" fmla="*/ 1447800 w 1663700"/>
                <a:gd name="connsiteY28" fmla="*/ 1936750 h 3359943"/>
                <a:gd name="connsiteX29" fmla="*/ 1447800 w 1663700"/>
                <a:gd name="connsiteY29" fmla="*/ 2012950 h 3359943"/>
                <a:gd name="connsiteX30" fmla="*/ 1473200 w 1663700"/>
                <a:gd name="connsiteY30" fmla="*/ 2076450 h 3359943"/>
                <a:gd name="connsiteX31" fmla="*/ 1422400 w 1663700"/>
                <a:gd name="connsiteY31" fmla="*/ 2152650 h 3359943"/>
                <a:gd name="connsiteX32" fmla="*/ 1422400 w 1663700"/>
                <a:gd name="connsiteY32" fmla="*/ 2228850 h 3359943"/>
                <a:gd name="connsiteX33" fmla="*/ 1435100 w 1663700"/>
                <a:gd name="connsiteY33" fmla="*/ 2298700 h 3359943"/>
                <a:gd name="connsiteX34" fmla="*/ 1479550 w 1663700"/>
                <a:gd name="connsiteY34" fmla="*/ 2355850 h 3359943"/>
                <a:gd name="connsiteX35" fmla="*/ 1492250 w 1663700"/>
                <a:gd name="connsiteY35" fmla="*/ 2413000 h 3359943"/>
                <a:gd name="connsiteX36" fmla="*/ 1562100 w 1663700"/>
                <a:gd name="connsiteY36" fmla="*/ 2419350 h 3359943"/>
                <a:gd name="connsiteX37" fmla="*/ 1663700 w 1663700"/>
                <a:gd name="connsiteY37" fmla="*/ 2254250 h 3359943"/>
                <a:gd name="connsiteX38" fmla="*/ 1574800 w 1663700"/>
                <a:gd name="connsiteY38" fmla="*/ 0 h 3359943"/>
                <a:gd name="connsiteX39" fmla="*/ 914400 w 1663700"/>
                <a:gd name="connsiteY39" fmla="*/ 12700 h 3359943"/>
                <a:gd name="connsiteX40" fmla="*/ 939800 w 1663700"/>
                <a:gd name="connsiteY40" fmla="*/ 577850 h 3359943"/>
                <a:gd name="connsiteX0" fmla="*/ 939800 w 1654175"/>
                <a:gd name="connsiteY0" fmla="*/ 577850 h 3359943"/>
                <a:gd name="connsiteX1" fmla="*/ 311150 w 1654175"/>
                <a:gd name="connsiteY1" fmla="*/ 895350 h 3359943"/>
                <a:gd name="connsiteX2" fmla="*/ 336550 w 1654175"/>
                <a:gd name="connsiteY2" fmla="*/ 1670050 h 3359943"/>
                <a:gd name="connsiteX3" fmla="*/ 0 w 1654175"/>
                <a:gd name="connsiteY3" fmla="*/ 2139950 h 3359943"/>
                <a:gd name="connsiteX4" fmla="*/ 1266825 w 1654175"/>
                <a:gd name="connsiteY4" fmla="*/ 3359943 h 3359943"/>
                <a:gd name="connsiteX5" fmla="*/ 1289050 w 1654175"/>
                <a:gd name="connsiteY5" fmla="*/ 3295650 h 3359943"/>
                <a:gd name="connsiteX6" fmla="*/ 1231900 w 1654175"/>
                <a:gd name="connsiteY6" fmla="*/ 3244850 h 3359943"/>
                <a:gd name="connsiteX7" fmla="*/ 1308100 w 1654175"/>
                <a:gd name="connsiteY7" fmla="*/ 3251200 h 3359943"/>
                <a:gd name="connsiteX8" fmla="*/ 1257300 w 1654175"/>
                <a:gd name="connsiteY8" fmla="*/ 2997200 h 3359943"/>
                <a:gd name="connsiteX9" fmla="*/ 1219200 w 1654175"/>
                <a:gd name="connsiteY9" fmla="*/ 2952750 h 3359943"/>
                <a:gd name="connsiteX10" fmla="*/ 1200150 w 1654175"/>
                <a:gd name="connsiteY10" fmla="*/ 2882900 h 3359943"/>
                <a:gd name="connsiteX11" fmla="*/ 1257300 w 1654175"/>
                <a:gd name="connsiteY11" fmla="*/ 2882900 h 3359943"/>
                <a:gd name="connsiteX12" fmla="*/ 1206500 w 1654175"/>
                <a:gd name="connsiteY12" fmla="*/ 2863850 h 3359943"/>
                <a:gd name="connsiteX13" fmla="*/ 1276350 w 1654175"/>
                <a:gd name="connsiteY13" fmla="*/ 2832100 h 3359943"/>
                <a:gd name="connsiteX14" fmla="*/ 1200150 w 1654175"/>
                <a:gd name="connsiteY14" fmla="*/ 2781300 h 3359943"/>
                <a:gd name="connsiteX15" fmla="*/ 1181100 w 1654175"/>
                <a:gd name="connsiteY15" fmla="*/ 2597150 h 3359943"/>
                <a:gd name="connsiteX16" fmla="*/ 1212850 w 1654175"/>
                <a:gd name="connsiteY16" fmla="*/ 2552700 h 3359943"/>
                <a:gd name="connsiteX17" fmla="*/ 1181100 w 1654175"/>
                <a:gd name="connsiteY17" fmla="*/ 2495550 h 3359943"/>
                <a:gd name="connsiteX18" fmla="*/ 1174750 w 1654175"/>
                <a:gd name="connsiteY18" fmla="*/ 2349500 h 3359943"/>
                <a:gd name="connsiteX19" fmla="*/ 1301750 w 1654175"/>
                <a:gd name="connsiteY19" fmla="*/ 2279650 h 3359943"/>
                <a:gd name="connsiteX20" fmla="*/ 1422400 w 1654175"/>
                <a:gd name="connsiteY20" fmla="*/ 2311400 h 3359943"/>
                <a:gd name="connsiteX21" fmla="*/ 1365250 w 1654175"/>
                <a:gd name="connsiteY21" fmla="*/ 2241550 h 3359943"/>
                <a:gd name="connsiteX22" fmla="*/ 1403350 w 1654175"/>
                <a:gd name="connsiteY22" fmla="*/ 2228850 h 3359943"/>
                <a:gd name="connsiteX23" fmla="*/ 1409700 w 1654175"/>
                <a:gd name="connsiteY23" fmla="*/ 2152650 h 3359943"/>
                <a:gd name="connsiteX24" fmla="*/ 1365250 w 1654175"/>
                <a:gd name="connsiteY24" fmla="*/ 2146300 h 3359943"/>
                <a:gd name="connsiteX25" fmla="*/ 1441450 w 1654175"/>
                <a:gd name="connsiteY25" fmla="*/ 2070100 h 3359943"/>
                <a:gd name="connsiteX26" fmla="*/ 1358900 w 1654175"/>
                <a:gd name="connsiteY26" fmla="*/ 1955800 h 3359943"/>
                <a:gd name="connsiteX27" fmla="*/ 1416050 w 1654175"/>
                <a:gd name="connsiteY27" fmla="*/ 2006600 h 3359943"/>
                <a:gd name="connsiteX28" fmla="*/ 1447800 w 1654175"/>
                <a:gd name="connsiteY28" fmla="*/ 1936750 h 3359943"/>
                <a:gd name="connsiteX29" fmla="*/ 1447800 w 1654175"/>
                <a:gd name="connsiteY29" fmla="*/ 2012950 h 3359943"/>
                <a:gd name="connsiteX30" fmla="*/ 1473200 w 1654175"/>
                <a:gd name="connsiteY30" fmla="*/ 2076450 h 3359943"/>
                <a:gd name="connsiteX31" fmla="*/ 1422400 w 1654175"/>
                <a:gd name="connsiteY31" fmla="*/ 2152650 h 3359943"/>
                <a:gd name="connsiteX32" fmla="*/ 1422400 w 1654175"/>
                <a:gd name="connsiteY32" fmla="*/ 2228850 h 3359943"/>
                <a:gd name="connsiteX33" fmla="*/ 1435100 w 1654175"/>
                <a:gd name="connsiteY33" fmla="*/ 2298700 h 3359943"/>
                <a:gd name="connsiteX34" fmla="*/ 1479550 w 1654175"/>
                <a:gd name="connsiteY34" fmla="*/ 2355850 h 3359943"/>
                <a:gd name="connsiteX35" fmla="*/ 1492250 w 1654175"/>
                <a:gd name="connsiteY35" fmla="*/ 2413000 h 3359943"/>
                <a:gd name="connsiteX36" fmla="*/ 1562100 w 1654175"/>
                <a:gd name="connsiteY36" fmla="*/ 2419350 h 3359943"/>
                <a:gd name="connsiteX37" fmla="*/ 1654175 w 1654175"/>
                <a:gd name="connsiteY37" fmla="*/ 2254250 h 3359943"/>
                <a:gd name="connsiteX38" fmla="*/ 1574800 w 1654175"/>
                <a:gd name="connsiteY38" fmla="*/ 0 h 3359943"/>
                <a:gd name="connsiteX39" fmla="*/ 914400 w 1654175"/>
                <a:gd name="connsiteY39" fmla="*/ 12700 h 3359943"/>
                <a:gd name="connsiteX40" fmla="*/ 939800 w 1654175"/>
                <a:gd name="connsiteY40" fmla="*/ 577850 h 3359943"/>
                <a:gd name="connsiteX0" fmla="*/ 939800 w 1654175"/>
                <a:gd name="connsiteY0" fmla="*/ 577850 h 3359943"/>
                <a:gd name="connsiteX1" fmla="*/ 311150 w 1654175"/>
                <a:gd name="connsiteY1" fmla="*/ 895350 h 3359943"/>
                <a:gd name="connsiteX2" fmla="*/ 336550 w 1654175"/>
                <a:gd name="connsiteY2" fmla="*/ 1670050 h 3359943"/>
                <a:gd name="connsiteX3" fmla="*/ 0 w 1654175"/>
                <a:gd name="connsiteY3" fmla="*/ 2139950 h 3359943"/>
                <a:gd name="connsiteX4" fmla="*/ 1266825 w 1654175"/>
                <a:gd name="connsiteY4" fmla="*/ 3359943 h 3359943"/>
                <a:gd name="connsiteX5" fmla="*/ 1289050 w 1654175"/>
                <a:gd name="connsiteY5" fmla="*/ 3295650 h 3359943"/>
                <a:gd name="connsiteX6" fmla="*/ 1231900 w 1654175"/>
                <a:gd name="connsiteY6" fmla="*/ 3244850 h 3359943"/>
                <a:gd name="connsiteX7" fmla="*/ 1308100 w 1654175"/>
                <a:gd name="connsiteY7" fmla="*/ 3251200 h 3359943"/>
                <a:gd name="connsiteX8" fmla="*/ 1257300 w 1654175"/>
                <a:gd name="connsiteY8" fmla="*/ 2997200 h 3359943"/>
                <a:gd name="connsiteX9" fmla="*/ 1219200 w 1654175"/>
                <a:gd name="connsiteY9" fmla="*/ 2952750 h 3359943"/>
                <a:gd name="connsiteX10" fmla="*/ 1200150 w 1654175"/>
                <a:gd name="connsiteY10" fmla="*/ 2882900 h 3359943"/>
                <a:gd name="connsiteX11" fmla="*/ 1257300 w 1654175"/>
                <a:gd name="connsiteY11" fmla="*/ 2882900 h 3359943"/>
                <a:gd name="connsiteX12" fmla="*/ 1206500 w 1654175"/>
                <a:gd name="connsiteY12" fmla="*/ 2863850 h 3359943"/>
                <a:gd name="connsiteX13" fmla="*/ 1276350 w 1654175"/>
                <a:gd name="connsiteY13" fmla="*/ 2832100 h 3359943"/>
                <a:gd name="connsiteX14" fmla="*/ 1200150 w 1654175"/>
                <a:gd name="connsiteY14" fmla="*/ 2781300 h 3359943"/>
                <a:gd name="connsiteX15" fmla="*/ 1181100 w 1654175"/>
                <a:gd name="connsiteY15" fmla="*/ 2597150 h 3359943"/>
                <a:gd name="connsiteX16" fmla="*/ 1212850 w 1654175"/>
                <a:gd name="connsiteY16" fmla="*/ 2552700 h 3359943"/>
                <a:gd name="connsiteX17" fmla="*/ 1159669 w 1654175"/>
                <a:gd name="connsiteY17" fmla="*/ 2502694 h 3359943"/>
                <a:gd name="connsiteX18" fmla="*/ 1174750 w 1654175"/>
                <a:gd name="connsiteY18" fmla="*/ 2349500 h 3359943"/>
                <a:gd name="connsiteX19" fmla="*/ 1301750 w 1654175"/>
                <a:gd name="connsiteY19" fmla="*/ 2279650 h 3359943"/>
                <a:gd name="connsiteX20" fmla="*/ 1422400 w 1654175"/>
                <a:gd name="connsiteY20" fmla="*/ 2311400 h 3359943"/>
                <a:gd name="connsiteX21" fmla="*/ 1365250 w 1654175"/>
                <a:gd name="connsiteY21" fmla="*/ 2241550 h 3359943"/>
                <a:gd name="connsiteX22" fmla="*/ 1403350 w 1654175"/>
                <a:gd name="connsiteY22" fmla="*/ 2228850 h 3359943"/>
                <a:gd name="connsiteX23" fmla="*/ 1409700 w 1654175"/>
                <a:gd name="connsiteY23" fmla="*/ 2152650 h 3359943"/>
                <a:gd name="connsiteX24" fmla="*/ 1365250 w 1654175"/>
                <a:gd name="connsiteY24" fmla="*/ 2146300 h 3359943"/>
                <a:gd name="connsiteX25" fmla="*/ 1441450 w 1654175"/>
                <a:gd name="connsiteY25" fmla="*/ 2070100 h 3359943"/>
                <a:gd name="connsiteX26" fmla="*/ 1358900 w 1654175"/>
                <a:gd name="connsiteY26" fmla="*/ 1955800 h 3359943"/>
                <a:gd name="connsiteX27" fmla="*/ 1416050 w 1654175"/>
                <a:gd name="connsiteY27" fmla="*/ 2006600 h 3359943"/>
                <a:gd name="connsiteX28" fmla="*/ 1447800 w 1654175"/>
                <a:gd name="connsiteY28" fmla="*/ 1936750 h 3359943"/>
                <a:gd name="connsiteX29" fmla="*/ 1447800 w 1654175"/>
                <a:gd name="connsiteY29" fmla="*/ 2012950 h 3359943"/>
                <a:gd name="connsiteX30" fmla="*/ 1473200 w 1654175"/>
                <a:gd name="connsiteY30" fmla="*/ 2076450 h 3359943"/>
                <a:gd name="connsiteX31" fmla="*/ 1422400 w 1654175"/>
                <a:gd name="connsiteY31" fmla="*/ 2152650 h 3359943"/>
                <a:gd name="connsiteX32" fmla="*/ 1422400 w 1654175"/>
                <a:gd name="connsiteY32" fmla="*/ 2228850 h 3359943"/>
                <a:gd name="connsiteX33" fmla="*/ 1435100 w 1654175"/>
                <a:gd name="connsiteY33" fmla="*/ 2298700 h 3359943"/>
                <a:gd name="connsiteX34" fmla="*/ 1479550 w 1654175"/>
                <a:gd name="connsiteY34" fmla="*/ 2355850 h 3359943"/>
                <a:gd name="connsiteX35" fmla="*/ 1492250 w 1654175"/>
                <a:gd name="connsiteY35" fmla="*/ 2413000 h 3359943"/>
                <a:gd name="connsiteX36" fmla="*/ 1562100 w 1654175"/>
                <a:gd name="connsiteY36" fmla="*/ 2419350 h 3359943"/>
                <a:gd name="connsiteX37" fmla="*/ 1654175 w 1654175"/>
                <a:gd name="connsiteY37" fmla="*/ 2254250 h 3359943"/>
                <a:gd name="connsiteX38" fmla="*/ 1574800 w 1654175"/>
                <a:gd name="connsiteY38" fmla="*/ 0 h 3359943"/>
                <a:gd name="connsiteX39" fmla="*/ 914400 w 1654175"/>
                <a:gd name="connsiteY39" fmla="*/ 12700 h 3359943"/>
                <a:gd name="connsiteX40" fmla="*/ 939800 w 1654175"/>
                <a:gd name="connsiteY40" fmla="*/ 577850 h 3359943"/>
                <a:gd name="connsiteX0" fmla="*/ 939800 w 1654175"/>
                <a:gd name="connsiteY0" fmla="*/ 577850 h 3359943"/>
                <a:gd name="connsiteX1" fmla="*/ 311150 w 1654175"/>
                <a:gd name="connsiteY1" fmla="*/ 895350 h 3359943"/>
                <a:gd name="connsiteX2" fmla="*/ 336550 w 1654175"/>
                <a:gd name="connsiteY2" fmla="*/ 1670050 h 3359943"/>
                <a:gd name="connsiteX3" fmla="*/ 0 w 1654175"/>
                <a:gd name="connsiteY3" fmla="*/ 2139950 h 3359943"/>
                <a:gd name="connsiteX4" fmla="*/ 1266825 w 1654175"/>
                <a:gd name="connsiteY4" fmla="*/ 3359943 h 3359943"/>
                <a:gd name="connsiteX5" fmla="*/ 1289050 w 1654175"/>
                <a:gd name="connsiteY5" fmla="*/ 3295650 h 3359943"/>
                <a:gd name="connsiteX6" fmla="*/ 1231900 w 1654175"/>
                <a:gd name="connsiteY6" fmla="*/ 3244850 h 3359943"/>
                <a:gd name="connsiteX7" fmla="*/ 1308100 w 1654175"/>
                <a:gd name="connsiteY7" fmla="*/ 3251200 h 3359943"/>
                <a:gd name="connsiteX8" fmla="*/ 1257300 w 1654175"/>
                <a:gd name="connsiteY8" fmla="*/ 2997200 h 3359943"/>
                <a:gd name="connsiteX9" fmla="*/ 1219200 w 1654175"/>
                <a:gd name="connsiteY9" fmla="*/ 2952750 h 3359943"/>
                <a:gd name="connsiteX10" fmla="*/ 1200150 w 1654175"/>
                <a:gd name="connsiteY10" fmla="*/ 2882900 h 3359943"/>
                <a:gd name="connsiteX11" fmla="*/ 1257300 w 1654175"/>
                <a:gd name="connsiteY11" fmla="*/ 2882900 h 3359943"/>
                <a:gd name="connsiteX12" fmla="*/ 1206500 w 1654175"/>
                <a:gd name="connsiteY12" fmla="*/ 2863850 h 3359943"/>
                <a:gd name="connsiteX13" fmla="*/ 1276350 w 1654175"/>
                <a:gd name="connsiteY13" fmla="*/ 2832100 h 3359943"/>
                <a:gd name="connsiteX14" fmla="*/ 1200150 w 1654175"/>
                <a:gd name="connsiteY14" fmla="*/ 2781300 h 3359943"/>
                <a:gd name="connsiteX15" fmla="*/ 1181100 w 1654175"/>
                <a:gd name="connsiteY15" fmla="*/ 2597150 h 3359943"/>
                <a:gd name="connsiteX16" fmla="*/ 1212850 w 1654175"/>
                <a:gd name="connsiteY16" fmla="*/ 2552700 h 3359943"/>
                <a:gd name="connsiteX17" fmla="*/ 1159669 w 1654175"/>
                <a:gd name="connsiteY17" fmla="*/ 2502694 h 3359943"/>
                <a:gd name="connsiteX18" fmla="*/ 1174750 w 1654175"/>
                <a:gd name="connsiteY18" fmla="*/ 2349500 h 3359943"/>
                <a:gd name="connsiteX19" fmla="*/ 1306512 w 1654175"/>
                <a:gd name="connsiteY19" fmla="*/ 2303462 h 3359943"/>
                <a:gd name="connsiteX20" fmla="*/ 1422400 w 1654175"/>
                <a:gd name="connsiteY20" fmla="*/ 2311400 h 3359943"/>
                <a:gd name="connsiteX21" fmla="*/ 1365250 w 1654175"/>
                <a:gd name="connsiteY21" fmla="*/ 2241550 h 3359943"/>
                <a:gd name="connsiteX22" fmla="*/ 1403350 w 1654175"/>
                <a:gd name="connsiteY22" fmla="*/ 2228850 h 3359943"/>
                <a:gd name="connsiteX23" fmla="*/ 1409700 w 1654175"/>
                <a:gd name="connsiteY23" fmla="*/ 2152650 h 3359943"/>
                <a:gd name="connsiteX24" fmla="*/ 1365250 w 1654175"/>
                <a:gd name="connsiteY24" fmla="*/ 2146300 h 3359943"/>
                <a:gd name="connsiteX25" fmla="*/ 1441450 w 1654175"/>
                <a:gd name="connsiteY25" fmla="*/ 2070100 h 3359943"/>
                <a:gd name="connsiteX26" fmla="*/ 1358900 w 1654175"/>
                <a:gd name="connsiteY26" fmla="*/ 1955800 h 3359943"/>
                <a:gd name="connsiteX27" fmla="*/ 1416050 w 1654175"/>
                <a:gd name="connsiteY27" fmla="*/ 2006600 h 3359943"/>
                <a:gd name="connsiteX28" fmla="*/ 1447800 w 1654175"/>
                <a:gd name="connsiteY28" fmla="*/ 1936750 h 3359943"/>
                <a:gd name="connsiteX29" fmla="*/ 1447800 w 1654175"/>
                <a:gd name="connsiteY29" fmla="*/ 2012950 h 3359943"/>
                <a:gd name="connsiteX30" fmla="*/ 1473200 w 1654175"/>
                <a:gd name="connsiteY30" fmla="*/ 2076450 h 3359943"/>
                <a:gd name="connsiteX31" fmla="*/ 1422400 w 1654175"/>
                <a:gd name="connsiteY31" fmla="*/ 2152650 h 3359943"/>
                <a:gd name="connsiteX32" fmla="*/ 1422400 w 1654175"/>
                <a:gd name="connsiteY32" fmla="*/ 2228850 h 3359943"/>
                <a:gd name="connsiteX33" fmla="*/ 1435100 w 1654175"/>
                <a:gd name="connsiteY33" fmla="*/ 2298700 h 3359943"/>
                <a:gd name="connsiteX34" fmla="*/ 1479550 w 1654175"/>
                <a:gd name="connsiteY34" fmla="*/ 2355850 h 3359943"/>
                <a:gd name="connsiteX35" fmla="*/ 1492250 w 1654175"/>
                <a:gd name="connsiteY35" fmla="*/ 2413000 h 3359943"/>
                <a:gd name="connsiteX36" fmla="*/ 1562100 w 1654175"/>
                <a:gd name="connsiteY36" fmla="*/ 2419350 h 3359943"/>
                <a:gd name="connsiteX37" fmla="*/ 1654175 w 1654175"/>
                <a:gd name="connsiteY37" fmla="*/ 2254250 h 3359943"/>
                <a:gd name="connsiteX38" fmla="*/ 1574800 w 1654175"/>
                <a:gd name="connsiteY38" fmla="*/ 0 h 3359943"/>
                <a:gd name="connsiteX39" fmla="*/ 914400 w 1654175"/>
                <a:gd name="connsiteY39" fmla="*/ 12700 h 3359943"/>
                <a:gd name="connsiteX40" fmla="*/ 939800 w 1654175"/>
                <a:gd name="connsiteY40" fmla="*/ 577850 h 3359943"/>
                <a:gd name="connsiteX0" fmla="*/ 939800 w 1654175"/>
                <a:gd name="connsiteY0" fmla="*/ 577850 h 3359943"/>
                <a:gd name="connsiteX1" fmla="*/ 311150 w 1654175"/>
                <a:gd name="connsiteY1" fmla="*/ 895350 h 3359943"/>
                <a:gd name="connsiteX2" fmla="*/ 336550 w 1654175"/>
                <a:gd name="connsiteY2" fmla="*/ 1670050 h 3359943"/>
                <a:gd name="connsiteX3" fmla="*/ 0 w 1654175"/>
                <a:gd name="connsiteY3" fmla="*/ 2139950 h 3359943"/>
                <a:gd name="connsiteX4" fmla="*/ 1266825 w 1654175"/>
                <a:gd name="connsiteY4" fmla="*/ 3359943 h 3359943"/>
                <a:gd name="connsiteX5" fmla="*/ 1289050 w 1654175"/>
                <a:gd name="connsiteY5" fmla="*/ 3295650 h 3359943"/>
                <a:gd name="connsiteX6" fmla="*/ 1231900 w 1654175"/>
                <a:gd name="connsiteY6" fmla="*/ 3244850 h 3359943"/>
                <a:gd name="connsiteX7" fmla="*/ 1308100 w 1654175"/>
                <a:gd name="connsiteY7" fmla="*/ 3251200 h 3359943"/>
                <a:gd name="connsiteX8" fmla="*/ 1257300 w 1654175"/>
                <a:gd name="connsiteY8" fmla="*/ 2997200 h 3359943"/>
                <a:gd name="connsiteX9" fmla="*/ 1219200 w 1654175"/>
                <a:gd name="connsiteY9" fmla="*/ 2952750 h 3359943"/>
                <a:gd name="connsiteX10" fmla="*/ 1200150 w 1654175"/>
                <a:gd name="connsiteY10" fmla="*/ 2882900 h 3359943"/>
                <a:gd name="connsiteX11" fmla="*/ 1257300 w 1654175"/>
                <a:gd name="connsiteY11" fmla="*/ 2882900 h 3359943"/>
                <a:gd name="connsiteX12" fmla="*/ 1206500 w 1654175"/>
                <a:gd name="connsiteY12" fmla="*/ 2863850 h 3359943"/>
                <a:gd name="connsiteX13" fmla="*/ 1276350 w 1654175"/>
                <a:gd name="connsiteY13" fmla="*/ 2832100 h 3359943"/>
                <a:gd name="connsiteX14" fmla="*/ 1200150 w 1654175"/>
                <a:gd name="connsiteY14" fmla="*/ 2781300 h 3359943"/>
                <a:gd name="connsiteX15" fmla="*/ 1181100 w 1654175"/>
                <a:gd name="connsiteY15" fmla="*/ 2597150 h 3359943"/>
                <a:gd name="connsiteX16" fmla="*/ 1212850 w 1654175"/>
                <a:gd name="connsiteY16" fmla="*/ 2552700 h 3359943"/>
                <a:gd name="connsiteX17" fmla="*/ 1159669 w 1654175"/>
                <a:gd name="connsiteY17" fmla="*/ 2502694 h 3359943"/>
                <a:gd name="connsiteX18" fmla="*/ 1179513 w 1654175"/>
                <a:gd name="connsiteY18" fmla="*/ 2356644 h 3359943"/>
                <a:gd name="connsiteX19" fmla="*/ 1306512 w 1654175"/>
                <a:gd name="connsiteY19" fmla="*/ 2303462 h 3359943"/>
                <a:gd name="connsiteX20" fmla="*/ 1422400 w 1654175"/>
                <a:gd name="connsiteY20" fmla="*/ 2311400 h 3359943"/>
                <a:gd name="connsiteX21" fmla="*/ 1365250 w 1654175"/>
                <a:gd name="connsiteY21" fmla="*/ 2241550 h 3359943"/>
                <a:gd name="connsiteX22" fmla="*/ 1403350 w 1654175"/>
                <a:gd name="connsiteY22" fmla="*/ 2228850 h 3359943"/>
                <a:gd name="connsiteX23" fmla="*/ 1409700 w 1654175"/>
                <a:gd name="connsiteY23" fmla="*/ 2152650 h 3359943"/>
                <a:gd name="connsiteX24" fmla="*/ 1365250 w 1654175"/>
                <a:gd name="connsiteY24" fmla="*/ 2146300 h 3359943"/>
                <a:gd name="connsiteX25" fmla="*/ 1441450 w 1654175"/>
                <a:gd name="connsiteY25" fmla="*/ 2070100 h 3359943"/>
                <a:gd name="connsiteX26" fmla="*/ 1358900 w 1654175"/>
                <a:gd name="connsiteY26" fmla="*/ 1955800 h 3359943"/>
                <a:gd name="connsiteX27" fmla="*/ 1416050 w 1654175"/>
                <a:gd name="connsiteY27" fmla="*/ 2006600 h 3359943"/>
                <a:gd name="connsiteX28" fmla="*/ 1447800 w 1654175"/>
                <a:gd name="connsiteY28" fmla="*/ 1936750 h 3359943"/>
                <a:gd name="connsiteX29" fmla="*/ 1447800 w 1654175"/>
                <a:gd name="connsiteY29" fmla="*/ 2012950 h 3359943"/>
                <a:gd name="connsiteX30" fmla="*/ 1473200 w 1654175"/>
                <a:gd name="connsiteY30" fmla="*/ 2076450 h 3359943"/>
                <a:gd name="connsiteX31" fmla="*/ 1422400 w 1654175"/>
                <a:gd name="connsiteY31" fmla="*/ 2152650 h 3359943"/>
                <a:gd name="connsiteX32" fmla="*/ 1422400 w 1654175"/>
                <a:gd name="connsiteY32" fmla="*/ 2228850 h 3359943"/>
                <a:gd name="connsiteX33" fmla="*/ 1435100 w 1654175"/>
                <a:gd name="connsiteY33" fmla="*/ 2298700 h 3359943"/>
                <a:gd name="connsiteX34" fmla="*/ 1479550 w 1654175"/>
                <a:gd name="connsiteY34" fmla="*/ 2355850 h 3359943"/>
                <a:gd name="connsiteX35" fmla="*/ 1492250 w 1654175"/>
                <a:gd name="connsiteY35" fmla="*/ 2413000 h 3359943"/>
                <a:gd name="connsiteX36" fmla="*/ 1562100 w 1654175"/>
                <a:gd name="connsiteY36" fmla="*/ 2419350 h 3359943"/>
                <a:gd name="connsiteX37" fmla="*/ 1654175 w 1654175"/>
                <a:gd name="connsiteY37" fmla="*/ 2254250 h 3359943"/>
                <a:gd name="connsiteX38" fmla="*/ 1574800 w 1654175"/>
                <a:gd name="connsiteY38" fmla="*/ 0 h 3359943"/>
                <a:gd name="connsiteX39" fmla="*/ 914400 w 1654175"/>
                <a:gd name="connsiteY39" fmla="*/ 12700 h 3359943"/>
                <a:gd name="connsiteX40" fmla="*/ 939800 w 1654175"/>
                <a:gd name="connsiteY40" fmla="*/ 577850 h 3359943"/>
                <a:gd name="connsiteX0" fmla="*/ 939800 w 1654175"/>
                <a:gd name="connsiteY0" fmla="*/ 577850 h 3359943"/>
                <a:gd name="connsiteX1" fmla="*/ 311150 w 1654175"/>
                <a:gd name="connsiteY1" fmla="*/ 895350 h 3359943"/>
                <a:gd name="connsiteX2" fmla="*/ 336550 w 1654175"/>
                <a:gd name="connsiteY2" fmla="*/ 1670050 h 3359943"/>
                <a:gd name="connsiteX3" fmla="*/ 0 w 1654175"/>
                <a:gd name="connsiteY3" fmla="*/ 2139950 h 3359943"/>
                <a:gd name="connsiteX4" fmla="*/ 1266825 w 1654175"/>
                <a:gd name="connsiteY4" fmla="*/ 3359943 h 3359943"/>
                <a:gd name="connsiteX5" fmla="*/ 1289050 w 1654175"/>
                <a:gd name="connsiteY5" fmla="*/ 3295650 h 3359943"/>
                <a:gd name="connsiteX6" fmla="*/ 1231900 w 1654175"/>
                <a:gd name="connsiteY6" fmla="*/ 3244850 h 3359943"/>
                <a:gd name="connsiteX7" fmla="*/ 1308100 w 1654175"/>
                <a:gd name="connsiteY7" fmla="*/ 3251200 h 3359943"/>
                <a:gd name="connsiteX8" fmla="*/ 1257300 w 1654175"/>
                <a:gd name="connsiteY8" fmla="*/ 2997200 h 3359943"/>
                <a:gd name="connsiteX9" fmla="*/ 1219200 w 1654175"/>
                <a:gd name="connsiteY9" fmla="*/ 2952750 h 3359943"/>
                <a:gd name="connsiteX10" fmla="*/ 1200150 w 1654175"/>
                <a:gd name="connsiteY10" fmla="*/ 2882900 h 3359943"/>
                <a:gd name="connsiteX11" fmla="*/ 1257300 w 1654175"/>
                <a:gd name="connsiteY11" fmla="*/ 2882900 h 3359943"/>
                <a:gd name="connsiteX12" fmla="*/ 1206500 w 1654175"/>
                <a:gd name="connsiteY12" fmla="*/ 2863850 h 3359943"/>
                <a:gd name="connsiteX13" fmla="*/ 1276350 w 1654175"/>
                <a:gd name="connsiteY13" fmla="*/ 2832100 h 3359943"/>
                <a:gd name="connsiteX14" fmla="*/ 1200150 w 1654175"/>
                <a:gd name="connsiteY14" fmla="*/ 2781300 h 3359943"/>
                <a:gd name="connsiteX15" fmla="*/ 1181100 w 1654175"/>
                <a:gd name="connsiteY15" fmla="*/ 2597150 h 3359943"/>
                <a:gd name="connsiteX16" fmla="*/ 1212850 w 1654175"/>
                <a:gd name="connsiteY16" fmla="*/ 2552700 h 3359943"/>
                <a:gd name="connsiteX17" fmla="*/ 1159669 w 1654175"/>
                <a:gd name="connsiteY17" fmla="*/ 2502694 h 3359943"/>
                <a:gd name="connsiteX18" fmla="*/ 1179513 w 1654175"/>
                <a:gd name="connsiteY18" fmla="*/ 2356644 h 3359943"/>
                <a:gd name="connsiteX19" fmla="*/ 1306512 w 1654175"/>
                <a:gd name="connsiteY19" fmla="*/ 2303462 h 3359943"/>
                <a:gd name="connsiteX20" fmla="*/ 1400969 w 1654175"/>
                <a:gd name="connsiteY20" fmla="*/ 2306637 h 3359943"/>
                <a:gd name="connsiteX21" fmla="*/ 1365250 w 1654175"/>
                <a:gd name="connsiteY21" fmla="*/ 2241550 h 3359943"/>
                <a:gd name="connsiteX22" fmla="*/ 1403350 w 1654175"/>
                <a:gd name="connsiteY22" fmla="*/ 2228850 h 3359943"/>
                <a:gd name="connsiteX23" fmla="*/ 1409700 w 1654175"/>
                <a:gd name="connsiteY23" fmla="*/ 2152650 h 3359943"/>
                <a:gd name="connsiteX24" fmla="*/ 1365250 w 1654175"/>
                <a:gd name="connsiteY24" fmla="*/ 2146300 h 3359943"/>
                <a:gd name="connsiteX25" fmla="*/ 1441450 w 1654175"/>
                <a:gd name="connsiteY25" fmla="*/ 2070100 h 3359943"/>
                <a:gd name="connsiteX26" fmla="*/ 1358900 w 1654175"/>
                <a:gd name="connsiteY26" fmla="*/ 1955800 h 3359943"/>
                <a:gd name="connsiteX27" fmla="*/ 1416050 w 1654175"/>
                <a:gd name="connsiteY27" fmla="*/ 2006600 h 3359943"/>
                <a:gd name="connsiteX28" fmla="*/ 1447800 w 1654175"/>
                <a:gd name="connsiteY28" fmla="*/ 1936750 h 3359943"/>
                <a:gd name="connsiteX29" fmla="*/ 1447800 w 1654175"/>
                <a:gd name="connsiteY29" fmla="*/ 2012950 h 3359943"/>
                <a:gd name="connsiteX30" fmla="*/ 1473200 w 1654175"/>
                <a:gd name="connsiteY30" fmla="*/ 2076450 h 3359943"/>
                <a:gd name="connsiteX31" fmla="*/ 1422400 w 1654175"/>
                <a:gd name="connsiteY31" fmla="*/ 2152650 h 3359943"/>
                <a:gd name="connsiteX32" fmla="*/ 1422400 w 1654175"/>
                <a:gd name="connsiteY32" fmla="*/ 2228850 h 3359943"/>
                <a:gd name="connsiteX33" fmla="*/ 1435100 w 1654175"/>
                <a:gd name="connsiteY33" fmla="*/ 2298700 h 3359943"/>
                <a:gd name="connsiteX34" fmla="*/ 1479550 w 1654175"/>
                <a:gd name="connsiteY34" fmla="*/ 2355850 h 3359943"/>
                <a:gd name="connsiteX35" fmla="*/ 1492250 w 1654175"/>
                <a:gd name="connsiteY35" fmla="*/ 2413000 h 3359943"/>
                <a:gd name="connsiteX36" fmla="*/ 1562100 w 1654175"/>
                <a:gd name="connsiteY36" fmla="*/ 2419350 h 3359943"/>
                <a:gd name="connsiteX37" fmla="*/ 1654175 w 1654175"/>
                <a:gd name="connsiteY37" fmla="*/ 2254250 h 3359943"/>
                <a:gd name="connsiteX38" fmla="*/ 1574800 w 1654175"/>
                <a:gd name="connsiteY38" fmla="*/ 0 h 3359943"/>
                <a:gd name="connsiteX39" fmla="*/ 914400 w 1654175"/>
                <a:gd name="connsiteY39" fmla="*/ 12700 h 3359943"/>
                <a:gd name="connsiteX40" fmla="*/ 939800 w 1654175"/>
                <a:gd name="connsiteY40" fmla="*/ 577850 h 3359943"/>
                <a:gd name="connsiteX0" fmla="*/ 939800 w 1654175"/>
                <a:gd name="connsiteY0" fmla="*/ 577850 h 3359943"/>
                <a:gd name="connsiteX1" fmla="*/ 311150 w 1654175"/>
                <a:gd name="connsiteY1" fmla="*/ 895350 h 3359943"/>
                <a:gd name="connsiteX2" fmla="*/ 336550 w 1654175"/>
                <a:gd name="connsiteY2" fmla="*/ 1670050 h 3359943"/>
                <a:gd name="connsiteX3" fmla="*/ 0 w 1654175"/>
                <a:gd name="connsiteY3" fmla="*/ 2139950 h 3359943"/>
                <a:gd name="connsiteX4" fmla="*/ 1266825 w 1654175"/>
                <a:gd name="connsiteY4" fmla="*/ 3359943 h 3359943"/>
                <a:gd name="connsiteX5" fmla="*/ 1289050 w 1654175"/>
                <a:gd name="connsiteY5" fmla="*/ 3295650 h 3359943"/>
                <a:gd name="connsiteX6" fmla="*/ 1231900 w 1654175"/>
                <a:gd name="connsiteY6" fmla="*/ 3244850 h 3359943"/>
                <a:gd name="connsiteX7" fmla="*/ 1308100 w 1654175"/>
                <a:gd name="connsiteY7" fmla="*/ 3251200 h 3359943"/>
                <a:gd name="connsiteX8" fmla="*/ 1257300 w 1654175"/>
                <a:gd name="connsiteY8" fmla="*/ 2997200 h 3359943"/>
                <a:gd name="connsiteX9" fmla="*/ 1219200 w 1654175"/>
                <a:gd name="connsiteY9" fmla="*/ 2952750 h 3359943"/>
                <a:gd name="connsiteX10" fmla="*/ 1200150 w 1654175"/>
                <a:gd name="connsiteY10" fmla="*/ 2882900 h 3359943"/>
                <a:gd name="connsiteX11" fmla="*/ 1257300 w 1654175"/>
                <a:gd name="connsiteY11" fmla="*/ 2882900 h 3359943"/>
                <a:gd name="connsiteX12" fmla="*/ 1206500 w 1654175"/>
                <a:gd name="connsiteY12" fmla="*/ 2863850 h 3359943"/>
                <a:gd name="connsiteX13" fmla="*/ 1276350 w 1654175"/>
                <a:gd name="connsiteY13" fmla="*/ 2832100 h 3359943"/>
                <a:gd name="connsiteX14" fmla="*/ 1200150 w 1654175"/>
                <a:gd name="connsiteY14" fmla="*/ 2781300 h 3359943"/>
                <a:gd name="connsiteX15" fmla="*/ 1181100 w 1654175"/>
                <a:gd name="connsiteY15" fmla="*/ 2597150 h 3359943"/>
                <a:gd name="connsiteX16" fmla="*/ 1212850 w 1654175"/>
                <a:gd name="connsiteY16" fmla="*/ 2552700 h 3359943"/>
                <a:gd name="connsiteX17" fmla="*/ 1159669 w 1654175"/>
                <a:gd name="connsiteY17" fmla="*/ 2502694 h 3359943"/>
                <a:gd name="connsiteX18" fmla="*/ 1179513 w 1654175"/>
                <a:gd name="connsiteY18" fmla="*/ 2356644 h 3359943"/>
                <a:gd name="connsiteX19" fmla="*/ 1306512 w 1654175"/>
                <a:gd name="connsiteY19" fmla="*/ 2303462 h 3359943"/>
                <a:gd name="connsiteX20" fmla="*/ 1400969 w 1654175"/>
                <a:gd name="connsiteY20" fmla="*/ 2306637 h 3359943"/>
                <a:gd name="connsiteX21" fmla="*/ 1365250 w 1654175"/>
                <a:gd name="connsiteY21" fmla="*/ 2241550 h 3359943"/>
                <a:gd name="connsiteX22" fmla="*/ 1403350 w 1654175"/>
                <a:gd name="connsiteY22" fmla="*/ 2228850 h 3359943"/>
                <a:gd name="connsiteX23" fmla="*/ 1400175 w 1654175"/>
                <a:gd name="connsiteY23" fmla="*/ 2152650 h 3359943"/>
                <a:gd name="connsiteX24" fmla="*/ 1365250 w 1654175"/>
                <a:gd name="connsiteY24" fmla="*/ 2146300 h 3359943"/>
                <a:gd name="connsiteX25" fmla="*/ 1441450 w 1654175"/>
                <a:gd name="connsiteY25" fmla="*/ 2070100 h 3359943"/>
                <a:gd name="connsiteX26" fmla="*/ 1358900 w 1654175"/>
                <a:gd name="connsiteY26" fmla="*/ 1955800 h 3359943"/>
                <a:gd name="connsiteX27" fmla="*/ 1416050 w 1654175"/>
                <a:gd name="connsiteY27" fmla="*/ 2006600 h 3359943"/>
                <a:gd name="connsiteX28" fmla="*/ 1447800 w 1654175"/>
                <a:gd name="connsiteY28" fmla="*/ 1936750 h 3359943"/>
                <a:gd name="connsiteX29" fmla="*/ 1447800 w 1654175"/>
                <a:gd name="connsiteY29" fmla="*/ 2012950 h 3359943"/>
                <a:gd name="connsiteX30" fmla="*/ 1473200 w 1654175"/>
                <a:gd name="connsiteY30" fmla="*/ 2076450 h 3359943"/>
                <a:gd name="connsiteX31" fmla="*/ 1422400 w 1654175"/>
                <a:gd name="connsiteY31" fmla="*/ 2152650 h 3359943"/>
                <a:gd name="connsiteX32" fmla="*/ 1422400 w 1654175"/>
                <a:gd name="connsiteY32" fmla="*/ 2228850 h 3359943"/>
                <a:gd name="connsiteX33" fmla="*/ 1435100 w 1654175"/>
                <a:gd name="connsiteY33" fmla="*/ 2298700 h 3359943"/>
                <a:gd name="connsiteX34" fmla="*/ 1479550 w 1654175"/>
                <a:gd name="connsiteY34" fmla="*/ 2355850 h 3359943"/>
                <a:gd name="connsiteX35" fmla="*/ 1492250 w 1654175"/>
                <a:gd name="connsiteY35" fmla="*/ 2413000 h 3359943"/>
                <a:gd name="connsiteX36" fmla="*/ 1562100 w 1654175"/>
                <a:gd name="connsiteY36" fmla="*/ 2419350 h 3359943"/>
                <a:gd name="connsiteX37" fmla="*/ 1654175 w 1654175"/>
                <a:gd name="connsiteY37" fmla="*/ 2254250 h 3359943"/>
                <a:gd name="connsiteX38" fmla="*/ 1574800 w 1654175"/>
                <a:gd name="connsiteY38" fmla="*/ 0 h 3359943"/>
                <a:gd name="connsiteX39" fmla="*/ 914400 w 1654175"/>
                <a:gd name="connsiteY39" fmla="*/ 12700 h 3359943"/>
                <a:gd name="connsiteX40" fmla="*/ 939800 w 1654175"/>
                <a:gd name="connsiteY40" fmla="*/ 577850 h 3359943"/>
                <a:gd name="connsiteX0" fmla="*/ 939800 w 1654175"/>
                <a:gd name="connsiteY0" fmla="*/ 577850 h 3359943"/>
                <a:gd name="connsiteX1" fmla="*/ 311150 w 1654175"/>
                <a:gd name="connsiteY1" fmla="*/ 895350 h 3359943"/>
                <a:gd name="connsiteX2" fmla="*/ 336550 w 1654175"/>
                <a:gd name="connsiteY2" fmla="*/ 1670050 h 3359943"/>
                <a:gd name="connsiteX3" fmla="*/ 0 w 1654175"/>
                <a:gd name="connsiteY3" fmla="*/ 2139950 h 3359943"/>
                <a:gd name="connsiteX4" fmla="*/ 1266825 w 1654175"/>
                <a:gd name="connsiteY4" fmla="*/ 3359943 h 3359943"/>
                <a:gd name="connsiteX5" fmla="*/ 1289050 w 1654175"/>
                <a:gd name="connsiteY5" fmla="*/ 3295650 h 3359943"/>
                <a:gd name="connsiteX6" fmla="*/ 1231900 w 1654175"/>
                <a:gd name="connsiteY6" fmla="*/ 3244850 h 3359943"/>
                <a:gd name="connsiteX7" fmla="*/ 1308100 w 1654175"/>
                <a:gd name="connsiteY7" fmla="*/ 3251200 h 3359943"/>
                <a:gd name="connsiteX8" fmla="*/ 1257300 w 1654175"/>
                <a:gd name="connsiteY8" fmla="*/ 2997200 h 3359943"/>
                <a:gd name="connsiteX9" fmla="*/ 1219200 w 1654175"/>
                <a:gd name="connsiteY9" fmla="*/ 2952750 h 3359943"/>
                <a:gd name="connsiteX10" fmla="*/ 1200150 w 1654175"/>
                <a:gd name="connsiteY10" fmla="*/ 2882900 h 3359943"/>
                <a:gd name="connsiteX11" fmla="*/ 1257300 w 1654175"/>
                <a:gd name="connsiteY11" fmla="*/ 2882900 h 3359943"/>
                <a:gd name="connsiteX12" fmla="*/ 1206500 w 1654175"/>
                <a:gd name="connsiteY12" fmla="*/ 2863850 h 3359943"/>
                <a:gd name="connsiteX13" fmla="*/ 1276350 w 1654175"/>
                <a:gd name="connsiteY13" fmla="*/ 2832100 h 3359943"/>
                <a:gd name="connsiteX14" fmla="*/ 1200150 w 1654175"/>
                <a:gd name="connsiteY14" fmla="*/ 2781300 h 3359943"/>
                <a:gd name="connsiteX15" fmla="*/ 1181100 w 1654175"/>
                <a:gd name="connsiteY15" fmla="*/ 2597150 h 3359943"/>
                <a:gd name="connsiteX16" fmla="*/ 1212850 w 1654175"/>
                <a:gd name="connsiteY16" fmla="*/ 2552700 h 3359943"/>
                <a:gd name="connsiteX17" fmla="*/ 1159669 w 1654175"/>
                <a:gd name="connsiteY17" fmla="*/ 2502694 h 3359943"/>
                <a:gd name="connsiteX18" fmla="*/ 1179513 w 1654175"/>
                <a:gd name="connsiteY18" fmla="*/ 2356644 h 3359943"/>
                <a:gd name="connsiteX19" fmla="*/ 1306512 w 1654175"/>
                <a:gd name="connsiteY19" fmla="*/ 2303462 h 3359943"/>
                <a:gd name="connsiteX20" fmla="*/ 1400969 w 1654175"/>
                <a:gd name="connsiteY20" fmla="*/ 2306637 h 3359943"/>
                <a:gd name="connsiteX21" fmla="*/ 1365250 w 1654175"/>
                <a:gd name="connsiteY21" fmla="*/ 2241550 h 3359943"/>
                <a:gd name="connsiteX22" fmla="*/ 1400969 w 1654175"/>
                <a:gd name="connsiteY22" fmla="*/ 2228850 h 3359943"/>
                <a:gd name="connsiteX23" fmla="*/ 1400175 w 1654175"/>
                <a:gd name="connsiteY23" fmla="*/ 2152650 h 3359943"/>
                <a:gd name="connsiteX24" fmla="*/ 1365250 w 1654175"/>
                <a:gd name="connsiteY24" fmla="*/ 2146300 h 3359943"/>
                <a:gd name="connsiteX25" fmla="*/ 1441450 w 1654175"/>
                <a:gd name="connsiteY25" fmla="*/ 2070100 h 3359943"/>
                <a:gd name="connsiteX26" fmla="*/ 1358900 w 1654175"/>
                <a:gd name="connsiteY26" fmla="*/ 1955800 h 3359943"/>
                <a:gd name="connsiteX27" fmla="*/ 1416050 w 1654175"/>
                <a:gd name="connsiteY27" fmla="*/ 2006600 h 3359943"/>
                <a:gd name="connsiteX28" fmla="*/ 1447800 w 1654175"/>
                <a:gd name="connsiteY28" fmla="*/ 1936750 h 3359943"/>
                <a:gd name="connsiteX29" fmla="*/ 1447800 w 1654175"/>
                <a:gd name="connsiteY29" fmla="*/ 2012950 h 3359943"/>
                <a:gd name="connsiteX30" fmla="*/ 1473200 w 1654175"/>
                <a:gd name="connsiteY30" fmla="*/ 2076450 h 3359943"/>
                <a:gd name="connsiteX31" fmla="*/ 1422400 w 1654175"/>
                <a:gd name="connsiteY31" fmla="*/ 2152650 h 3359943"/>
                <a:gd name="connsiteX32" fmla="*/ 1422400 w 1654175"/>
                <a:gd name="connsiteY32" fmla="*/ 2228850 h 3359943"/>
                <a:gd name="connsiteX33" fmla="*/ 1435100 w 1654175"/>
                <a:gd name="connsiteY33" fmla="*/ 2298700 h 3359943"/>
                <a:gd name="connsiteX34" fmla="*/ 1479550 w 1654175"/>
                <a:gd name="connsiteY34" fmla="*/ 2355850 h 3359943"/>
                <a:gd name="connsiteX35" fmla="*/ 1492250 w 1654175"/>
                <a:gd name="connsiteY35" fmla="*/ 2413000 h 3359943"/>
                <a:gd name="connsiteX36" fmla="*/ 1562100 w 1654175"/>
                <a:gd name="connsiteY36" fmla="*/ 2419350 h 3359943"/>
                <a:gd name="connsiteX37" fmla="*/ 1654175 w 1654175"/>
                <a:gd name="connsiteY37" fmla="*/ 2254250 h 3359943"/>
                <a:gd name="connsiteX38" fmla="*/ 1574800 w 1654175"/>
                <a:gd name="connsiteY38" fmla="*/ 0 h 3359943"/>
                <a:gd name="connsiteX39" fmla="*/ 914400 w 1654175"/>
                <a:gd name="connsiteY39" fmla="*/ 12700 h 3359943"/>
                <a:gd name="connsiteX40" fmla="*/ 939800 w 1654175"/>
                <a:gd name="connsiteY40" fmla="*/ 577850 h 3359943"/>
                <a:gd name="connsiteX0" fmla="*/ 939800 w 1654175"/>
                <a:gd name="connsiteY0" fmla="*/ 577850 h 3359943"/>
                <a:gd name="connsiteX1" fmla="*/ 311150 w 1654175"/>
                <a:gd name="connsiteY1" fmla="*/ 895350 h 3359943"/>
                <a:gd name="connsiteX2" fmla="*/ 336550 w 1654175"/>
                <a:gd name="connsiteY2" fmla="*/ 1670050 h 3359943"/>
                <a:gd name="connsiteX3" fmla="*/ 0 w 1654175"/>
                <a:gd name="connsiteY3" fmla="*/ 2139950 h 3359943"/>
                <a:gd name="connsiteX4" fmla="*/ 1266825 w 1654175"/>
                <a:gd name="connsiteY4" fmla="*/ 3359943 h 3359943"/>
                <a:gd name="connsiteX5" fmla="*/ 1289050 w 1654175"/>
                <a:gd name="connsiteY5" fmla="*/ 3295650 h 3359943"/>
                <a:gd name="connsiteX6" fmla="*/ 1231900 w 1654175"/>
                <a:gd name="connsiteY6" fmla="*/ 3244850 h 3359943"/>
                <a:gd name="connsiteX7" fmla="*/ 1308100 w 1654175"/>
                <a:gd name="connsiteY7" fmla="*/ 3251200 h 3359943"/>
                <a:gd name="connsiteX8" fmla="*/ 1257300 w 1654175"/>
                <a:gd name="connsiteY8" fmla="*/ 2997200 h 3359943"/>
                <a:gd name="connsiteX9" fmla="*/ 1219200 w 1654175"/>
                <a:gd name="connsiteY9" fmla="*/ 2952750 h 3359943"/>
                <a:gd name="connsiteX10" fmla="*/ 1200150 w 1654175"/>
                <a:gd name="connsiteY10" fmla="*/ 2882900 h 3359943"/>
                <a:gd name="connsiteX11" fmla="*/ 1257300 w 1654175"/>
                <a:gd name="connsiteY11" fmla="*/ 2882900 h 3359943"/>
                <a:gd name="connsiteX12" fmla="*/ 1206500 w 1654175"/>
                <a:gd name="connsiteY12" fmla="*/ 2863850 h 3359943"/>
                <a:gd name="connsiteX13" fmla="*/ 1238250 w 1654175"/>
                <a:gd name="connsiteY13" fmla="*/ 2820194 h 3359943"/>
                <a:gd name="connsiteX14" fmla="*/ 1200150 w 1654175"/>
                <a:gd name="connsiteY14" fmla="*/ 2781300 h 3359943"/>
                <a:gd name="connsiteX15" fmla="*/ 1181100 w 1654175"/>
                <a:gd name="connsiteY15" fmla="*/ 2597150 h 3359943"/>
                <a:gd name="connsiteX16" fmla="*/ 1212850 w 1654175"/>
                <a:gd name="connsiteY16" fmla="*/ 2552700 h 3359943"/>
                <a:gd name="connsiteX17" fmla="*/ 1159669 w 1654175"/>
                <a:gd name="connsiteY17" fmla="*/ 2502694 h 3359943"/>
                <a:gd name="connsiteX18" fmla="*/ 1179513 w 1654175"/>
                <a:gd name="connsiteY18" fmla="*/ 2356644 h 3359943"/>
                <a:gd name="connsiteX19" fmla="*/ 1306512 w 1654175"/>
                <a:gd name="connsiteY19" fmla="*/ 2303462 h 3359943"/>
                <a:gd name="connsiteX20" fmla="*/ 1400969 w 1654175"/>
                <a:gd name="connsiteY20" fmla="*/ 2306637 h 3359943"/>
                <a:gd name="connsiteX21" fmla="*/ 1365250 w 1654175"/>
                <a:gd name="connsiteY21" fmla="*/ 2241550 h 3359943"/>
                <a:gd name="connsiteX22" fmla="*/ 1400969 w 1654175"/>
                <a:gd name="connsiteY22" fmla="*/ 2228850 h 3359943"/>
                <a:gd name="connsiteX23" fmla="*/ 1400175 w 1654175"/>
                <a:gd name="connsiteY23" fmla="*/ 2152650 h 3359943"/>
                <a:gd name="connsiteX24" fmla="*/ 1365250 w 1654175"/>
                <a:gd name="connsiteY24" fmla="*/ 2146300 h 3359943"/>
                <a:gd name="connsiteX25" fmla="*/ 1441450 w 1654175"/>
                <a:gd name="connsiteY25" fmla="*/ 2070100 h 3359943"/>
                <a:gd name="connsiteX26" fmla="*/ 1358900 w 1654175"/>
                <a:gd name="connsiteY26" fmla="*/ 1955800 h 3359943"/>
                <a:gd name="connsiteX27" fmla="*/ 1416050 w 1654175"/>
                <a:gd name="connsiteY27" fmla="*/ 2006600 h 3359943"/>
                <a:gd name="connsiteX28" fmla="*/ 1447800 w 1654175"/>
                <a:gd name="connsiteY28" fmla="*/ 1936750 h 3359943"/>
                <a:gd name="connsiteX29" fmla="*/ 1447800 w 1654175"/>
                <a:gd name="connsiteY29" fmla="*/ 2012950 h 3359943"/>
                <a:gd name="connsiteX30" fmla="*/ 1473200 w 1654175"/>
                <a:gd name="connsiteY30" fmla="*/ 2076450 h 3359943"/>
                <a:gd name="connsiteX31" fmla="*/ 1422400 w 1654175"/>
                <a:gd name="connsiteY31" fmla="*/ 2152650 h 3359943"/>
                <a:gd name="connsiteX32" fmla="*/ 1422400 w 1654175"/>
                <a:gd name="connsiteY32" fmla="*/ 2228850 h 3359943"/>
                <a:gd name="connsiteX33" fmla="*/ 1435100 w 1654175"/>
                <a:gd name="connsiteY33" fmla="*/ 2298700 h 3359943"/>
                <a:gd name="connsiteX34" fmla="*/ 1479550 w 1654175"/>
                <a:gd name="connsiteY34" fmla="*/ 2355850 h 3359943"/>
                <a:gd name="connsiteX35" fmla="*/ 1492250 w 1654175"/>
                <a:gd name="connsiteY35" fmla="*/ 2413000 h 3359943"/>
                <a:gd name="connsiteX36" fmla="*/ 1562100 w 1654175"/>
                <a:gd name="connsiteY36" fmla="*/ 2419350 h 3359943"/>
                <a:gd name="connsiteX37" fmla="*/ 1654175 w 1654175"/>
                <a:gd name="connsiteY37" fmla="*/ 2254250 h 3359943"/>
                <a:gd name="connsiteX38" fmla="*/ 1574800 w 1654175"/>
                <a:gd name="connsiteY38" fmla="*/ 0 h 3359943"/>
                <a:gd name="connsiteX39" fmla="*/ 914400 w 1654175"/>
                <a:gd name="connsiteY39" fmla="*/ 12700 h 3359943"/>
                <a:gd name="connsiteX40" fmla="*/ 939800 w 1654175"/>
                <a:gd name="connsiteY40" fmla="*/ 577850 h 3359943"/>
                <a:gd name="connsiteX0" fmla="*/ 939800 w 1654175"/>
                <a:gd name="connsiteY0" fmla="*/ 577850 h 3359943"/>
                <a:gd name="connsiteX1" fmla="*/ 311150 w 1654175"/>
                <a:gd name="connsiteY1" fmla="*/ 895350 h 3359943"/>
                <a:gd name="connsiteX2" fmla="*/ 336550 w 1654175"/>
                <a:gd name="connsiteY2" fmla="*/ 1670050 h 3359943"/>
                <a:gd name="connsiteX3" fmla="*/ 0 w 1654175"/>
                <a:gd name="connsiteY3" fmla="*/ 2139950 h 3359943"/>
                <a:gd name="connsiteX4" fmla="*/ 1266825 w 1654175"/>
                <a:gd name="connsiteY4" fmla="*/ 3359943 h 3359943"/>
                <a:gd name="connsiteX5" fmla="*/ 1289050 w 1654175"/>
                <a:gd name="connsiteY5" fmla="*/ 3295650 h 3359943"/>
                <a:gd name="connsiteX6" fmla="*/ 1231900 w 1654175"/>
                <a:gd name="connsiteY6" fmla="*/ 3244850 h 3359943"/>
                <a:gd name="connsiteX7" fmla="*/ 1308100 w 1654175"/>
                <a:gd name="connsiteY7" fmla="*/ 3251200 h 3359943"/>
                <a:gd name="connsiteX8" fmla="*/ 1257300 w 1654175"/>
                <a:gd name="connsiteY8" fmla="*/ 2997200 h 3359943"/>
                <a:gd name="connsiteX9" fmla="*/ 1219200 w 1654175"/>
                <a:gd name="connsiteY9" fmla="*/ 2952750 h 3359943"/>
                <a:gd name="connsiteX10" fmla="*/ 1200150 w 1654175"/>
                <a:gd name="connsiteY10" fmla="*/ 2882900 h 3359943"/>
                <a:gd name="connsiteX11" fmla="*/ 1257300 w 1654175"/>
                <a:gd name="connsiteY11" fmla="*/ 2882900 h 3359943"/>
                <a:gd name="connsiteX12" fmla="*/ 1201738 w 1654175"/>
                <a:gd name="connsiteY12" fmla="*/ 2844800 h 3359943"/>
                <a:gd name="connsiteX13" fmla="*/ 1238250 w 1654175"/>
                <a:gd name="connsiteY13" fmla="*/ 2820194 h 3359943"/>
                <a:gd name="connsiteX14" fmla="*/ 1200150 w 1654175"/>
                <a:gd name="connsiteY14" fmla="*/ 2781300 h 3359943"/>
                <a:gd name="connsiteX15" fmla="*/ 1181100 w 1654175"/>
                <a:gd name="connsiteY15" fmla="*/ 2597150 h 3359943"/>
                <a:gd name="connsiteX16" fmla="*/ 1212850 w 1654175"/>
                <a:gd name="connsiteY16" fmla="*/ 2552700 h 3359943"/>
                <a:gd name="connsiteX17" fmla="*/ 1159669 w 1654175"/>
                <a:gd name="connsiteY17" fmla="*/ 2502694 h 3359943"/>
                <a:gd name="connsiteX18" fmla="*/ 1179513 w 1654175"/>
                <a:gd name="connsiteY18" fmla="*/ 2356644 h 3359943"/>
                <a:gd name="connsiteX19" fmla="*/ 1306512 w 1654175"/>
                <a:gd name="connsiteY19" fmla="*/ 2303462 h 3359943"/>
                <a:gd name="connsiteX20" fmla="*/ 1400969 w 1654175"/>
                <a:gd name="connsiteY20" fmla="*/ 2306637 h 3359943"/>
                <a:gd name="connsiteX21" fmla="*/ 1365250 w 1654175"/>
                <a:gd name="connsiteY21" fmla="*/ 2241550 h 3359943"/>
                <a:gd name="connsiteX22" fmla="*/ 1400969 w 1654175"/>
                <a:gd name="connsiteY22" fmla="*/ 2228850 h 3359943"/>
                <a:gd name="connsiteX23" fmla="*/ 1400175 w 1654175"/>
                <a:gd name="connsiteY23" fmla="*/ 2152650 h 3359943"/>
                <a:gd name="connsiteX24" fmla="*/ 1365250 w 1654175"/>
                <a:gd name="connsiteY24" fmla="*/ 2146300 h 3359943"/>
                <a:gd name="connsiteX25" fmla="*/ 1441450 w 1654175"/>
                <a:gd name="connsiteY25" fmla="*/ 2070100 h 3359943"/>
                <a:gd name="connsiteX26" fmla="*/ 1358900 w 1654175"/>
                <a:gd name="connsiteY26" fmla="*/ 1955800 h 3359943"/>
                <a:gd name="connsiteX27" fmla="*/ 1416050 w 1654175"/>
                <a:gd name="connsiteY27" fmla="*/ 2006600 h 3359943"/>
                <a:gd name="connsiteX28" fmla="*/ 1447800 w 1654175"/>
                <a:gd name="connsiteY28" fmla="*/ 1936750 h 3359943"/>
                <a:gd name="connsiteX29" fmla="*/ 1447800 w 1654175"/>
                <a:gd name="connsiteY29" fmla="*/ 2012950 h 3359943"/>
                <a:gd name="connsiteX30" fmla="*/ 1473200 w 1654175"/>
                <a:gd name="connsiteY30" fmla="*/ 2076450 h 3359943"/>
                <a:gd name="connsiteX31" fmla="*/ 1422400 w 1654175"/>
                <a:gd name="connsiteY31" fmla="*/ 2152650 h 3359943"/>
                <a:gd name="connsiteX32" fmla="*/ 1422400 w 1654175"/>
                <a:gd name="connsiteY32" fmla="*/ 2228850 h 3359943"/>
                <a:gd name="connsiteX33" fmla="*/ 1435100 w 1654175"/>
                <a:gd name="connsiteY33" fmla="*/ 2298700 h 3359943"/>
                <a:gd name="connsiteX34" fmla="*/ 1479550 w 1654175"/>
                <a:gd name="connsiteY34" fmla="*/ 2355850 h 3359943"/>
                <a:gd name="connsiteX35" fmla="*/ 1492250 w 1654175"/>
                <a:gd name="connsiteY35" fmla="*/ 2413000 h 3359943"/>
                <a:gd name="connsiteX36" fmla="*/ 1562100 w 1654175"/>
                <a:gd name="connsiteY36" fmla="*/ 2419350 h 3359943"/>
                <a:gd name="connsiteX37" fmla="*/ 1654175 w 1654175"/>
                <a:gd name="connsiteY37" fmla="*/ 2254250 h 3359943"/>
                <a:gd name="connsiteX38" fmla="*/ 1574800 w 1654175"/>
                <a:gd name="connsiteY38" fmla="*/ 0 h 3359943"/>
                <a:gd name="connsiteX39" fmla="*/ 914400 w 1654175"/>
                <a:gd name="connsiteY39" fmla="*/ 12700 h 3359943"/>
                <a:gd name="connsiteX40" fmla="*/ 939800 w 1654175"/>
                <a:gd name="connsiteY40" fmla="*/ 577850 h 3359943"/>
                <a:gd name="connsiteX0" fmla="*/ 951706 w 1666081"/>
                <a:gd name="connsiteY0" fmla="*/ 577850 h 3359943"/>
                <a:gd name="connsiteX1" fmla="*/ 323056 w 1666081"/>
                <a:gd name="connsiteY1" fmla="*/ 895350 h 3359943"/>
                <a:gd name="connsiteX2" fmla="*/ 348456 w 1666081"/>
                <a:gd name="connsiteY2" fmla="*/ 1670050 h 3359943"/>
                <a:gd name="connsiteX3" fmla="*/ 0 w 1666081"/>
                <a:gd name="connsiteY3" fmla="*/ 2159000 h 3359943"/>
                <a:gd name="connsiteX4" fmla="*/ 1278731 w 1666081"/>
                <a:gd name="connsiteY4" fmla="*/ 3359943 h 3359943"/>
                <a:gd name="connsiteX5" fmla="*/ 1300956 w 1666081"/>
                <a:gd name="connsiteY5" fmla="*/ 3295650 h 3359943"/>
                <a:gd name="connsiteX6" fmla="*/ 1243806 w 1666081"/>
                <a:gd name="connsiteY6" fmla="*/ 3244850 h 3359943"/>
                <a:gd name="connsiteX7" fmla="*/ 1320006 w 1666081"/>
                <a:gd name="connsiteY7" fmla="*/ 3251200 h 3359943"/>
                <a:gd name="connsiteX8" fmla="*/ 1269206 w 1666081"/>
                <a:gd name="connsiteY8" fmla="*/ 2997200 h 3359943"/>
                <a:gd name="connsiteX9" fmla="*/ 1231106 w 1666081"/>
                <a:gd name="connsiteY9" fmla="*/ 2952750 h 3359943"/>
                <a:gd name="connsiteX10" fmla="*/ 1212056 w 1666081"/>
                <a:gd name="connsiteY10" fmla="*/ 2882900 h 3359943"/>
                <a:gd name="connsiteX11" fmla="*/ 1269206 w 1666081"/>
                <a:gd name="connsiteY11" fmla="*/ 2882900 h 3359943"/>
                <a:gd name="connsiteX12" fmla="*/ 1213644 w 1666081"/>
                <a:gd name="connsiteY12" fmla="*/ 2844800 h 3359943"/>
                <a:gd name="connsiteX13" fmla="*/ 1250156 w 1666081"/>
                <a:gd name="connsiteY13" fmla="*/ 2820194 h 3359943"/>
                <a:gd name="connsiteX14" fmla="*/ 1212056 w 1666081"/>
                <a:gd name="connsiteY14" fmla="*/ 2781300 h 3359943"/>
                <a:gd name="connsiteX15" fmla="*/ 1193006 w 1666081"/>
                <a:gd name="connsiteY15" fmla="*/ 2597150 h 3359943"/>
                <a:gd name="connsiteX16" fmla="*/ 1224756 w 1666081"/>
                <a:gd name="connsiteY16" fmla="*/ 2552700 h 3359943"/>
                <a:gd name="connsiteX17" fmla="*/ 1171575 w 1666081"/>
                <a:gd name="connsiteY17" fmla="*/ 2502694 h 3359943"/>
                <a:gd name="connsiteX18" fmla="*/ 1191419 w 1666081"/>
                <a:gd name="connsiteY18" fmla="*/ 2356644 h 3359943"/>
                <a:gd name="connsiteX19" fmla="*/ 1318418 w 1666081"/>
                <a:gd name="connsiteY19" fmla="*/ 2303462 h 3359943"/>
                <a:gd name="connsiteX20" fmla="*/ 1412875 w 1666081"/>
                <a:gd name="connsiteY20" fmla="*/ 2306637 h 3359943"/>
                <a:gd name="connsiteX21" fmla="*/ 1377156 w 1666081"/>
                <a:gd name="connsiteY21" fmla="*/ 2241550 h 3359943"/>
                <a:gd name="connsiteX22" fmla="*/ 1412875 w 1666081"/>
                <a:gd name="connsiteY22" fmla="*/ 2228850 h 3359943"/>
                <a:gd name="connsiteX23" fmla="*/ 1412081 w 1666081"/>
                <a:gd name="connsiteY23" fmla="*/ 2152650 h 3359943"/>
                <a:gd name="connsiteX24" fmla="*/ 1377156 w 1666081"/>
                <a:gd name="connsiteY24" fmla="*/ 2146300 h 3359943"/>
                <a:gd name="connsiteX25" fmla="*/ 1453356 w 1666081"/>
                <a:gd name="connsiteY25" fmla="*/ 2070100 h 3359943"/>
                <a:gd name="connsiteX26" fmla="*/ 1370806 w 1666081"/>
                <a:gd name="connsiteY26" fmla="*/ 1955800 h 3359943"/>
                <a:gd name="connsiteX27" fmla="*/ 1427956 w 1666081"/>
                <a:gd name="connsiteY27" fmla="*/ 2006600 h 3359943"/>
                <a:gd name="connsiteX28" fmla="*/ 1459706 w 1666081"/>
                <a:gd name="connsiteY28" fmla="*/ 1936750 h 3359943"/>
                <a:gd name="connsiteX29" fmla="*/ 1459706 w 1666081"/>
                <a:gd name="connsiteY29" fmla="*/ 2012950 h 3359943"/>
                <a:gd name="connsiteX30" fmla="*/ 1485106 w 1666081"/>
                <a:gd name="connsiteY30" fmla="*/ 2076450 h 3359943"/>
                <a:gd name="connsiteX31" fmla="*/ 1434306 w 1666081"/>
                <a:gd name="connsiteY31" fmla="*/ 2152650 h 3359943"/>
                <a:gd name="connsiteX32" fmla="*/ 1434306 w 1666081"/>
                <a:gd name="connsiteY32" fmla="*/ 2228850 h 3359943"/>
                <a:gd name="connsiteX33" fmla="*/ 1447006 w 1666081"/>
                <a:gd name="connsiteY33" fmla="*/ 2298700 h 3359943"/>
                <a:gd name="connsiteX34" fmla="*/ 1491456 w 1666081"/>
                <a:gd name="connsiteY34" fmla="*/ 2355850 h 3359943"/>
                <a:gd name="connsiteX35" fmla="*/ 1504156 w 1666081"/>
                <a:gd name="connsiteY35" fmla="*/ 2413000 h 3359943"/>
                <a:gd name="connsiteX36" fmla="*/ 1574006 w 1666081"/>
                <a:gd name="connsiteY36" fmla="*/ 2419350 h 3359943"/>
                <a:gd name="connsiteX37" fmla="*/ 1666081 w 1666081"/>
                <a:gd name="connsiteY37" fmla="*/ 2254250 h 3359943"/>
                <a:gd name="connsiteX38" fmla="*/ 1586706 w 1666081"/>
                <a:gd name="connsiteY38" fmla="*/ 0 h 3359943"/>
                <a:gd name="connsiteX39" fmla="*/ 926306 w 1666081"/>
                <a:gd name="connsiteY39" fmla="*/ 12700 h 3359943"/>
                <a:gd name="connsiteX40" fmla="*/ 951706 w 1666081"/>
                <a:gd name="connsiteY40" fmla="*/ 577850 h 3359943"/>
                <a:gd name="connsiteX0" fmla="*/ 951706 w 1666081"/>
                <a:gd name="connsiteY0" fmla="*/ 565943 h 3348036"/>
                <a:gd name="connsiteX1" fmla="*/ 323056 w 1666081"/>
                <a:gd name="connsiteY1" fmla="*/ 883443 h 3348036"/>
                <a:gd name="connsiteX2" fmla="*/ 348456 w 1666081"/>
                <a:gd name="connsiteY2" fmla="*/ 1658143 h 3348036"/>
                <a:gd name="connsiteX3" fmla="*/ 0 w 1666081"/>
                <a:gd name="connsiteY3" fmla="*/ 2147093 h 3348036"/>
                <a:gd name="connsiteX4" fmla="*/ 1278731 w 1666081"/>
                <a:gd name="connsiteY4" fmla="*/ 3348036 h 3348036"/>
                <a:gd name="connsiteX5" fmla="*/ 1300956 w 1666081"/>
                <a:gd name="connsiteY5" fmla="*/ 3283743 h 3348036"/>
                <a:gd name="connsiteX6" fmla="*/ 1243806 w 1666081"/>
                <a:gd name="connsiteY6" fmla="*/ 3232943 h 3348036"/>
                <a:gd name="connsiteX7" fmla="*/ 1320006 w 1666081"/>
                <a:gd name="connsiteY7" fmla="*/ 3239293 h 3348036"/>
                <a:gd name="connsiteX8" fmla="*/ 1269206 w 1666081"/>
                <a:gd name="connsiteY8" fmla="*/ 2985293 h 3348036"/>
                <a:gd name="connsiteX9" fmla="*/ 1231106 w 1666081"/>
                <a:gd name="connsiteY9" fmla="*/ 2940843 h 3348036"/>
                <a:gd name="connsiteX10" fmla="*/ 1212056 w 1666081"/>
                <a:gd name="connsiteY10" fmla="*/ 2870993 h 3348036"/>
                <a:gd name="connsiteX11" fmla="*/ 1269206 w 1666081"/>
                <a:gd name="connsiteY11" fmla="*/ 2870993 h 3348036"/>
                <a:gd name="connsiteX12" fmla="*/ 1213644 w 1666081"/>
                <a:gd name="connsiteY12" fmla="*/ 2832893 h 3348036"/>
                <a:gd name="connsiteX13" fmla="*/ 1250156 w 1666081"/>
                <a:gd name="connsiteY13" fmla="*/ 2808287 h 3348036"/>
                <a:gd name="connsiteX14" fmla="*/ 1212056 w 1666081"/>
                <a:gd name="connsiteY14" fmla="*/ 2769393 h 3348036"/>
                <a:gd name="connsiteX15" fmla="*/ 1193006 w 1666081"/>
                <a:gd name="connsiteY15" fmla="*/ 2585243 h 3348036"/>
                <a:gd name="connsiteX16" fmla="*/ 1224756 w 1666081"/>
                <a:gd name="connsiteY16" fmla="*/ 2540793 h 3348036"/>
                <a:gd name="connsiteX17" fmla="*/ 1171575 w 1666081"/>
                <a:gd name="connsiteY17" fmla="*/ 2490787 h 3348036"/>
                <a:gd name="connsiteX18" fmla="*/ 1191419 w 1666081"/>
                <a:gd name="connsiteY18" fmla="*/ 2344737 h 3348036"/>
                <a:gd name="connsiteX19" fmla="*/ 1318418 w 1666081"/>
                <a:gd name="connsiteY19" fmla="*/ 2291555 h 3348036"/>
                <a:gd name="connsiteX20" fmla="*/ 1412875 w 1666081"/>
                <a:gd name="connsiteY20" fmla="*/ 2294730 h 3348036"/>
                <a:gd name="connsiteX21" fmla="*/ 1377156 w 1666081"/>
                <a:gd name="connsiteY21" fmla="*/ 2229643 h 3348036"/>
                <a:gd name="connsiteX22" fmla="*/ 1412875 w 1666081"/>
                <a:gd name="connsiteY22" fmla="*/ 2216943 h 3348036"/>
                <a:gd name="connsiteX23" fmla="*/ 1412081 w 1666081"/>
                <a:gd name="connsiteY23" fmla="*/ 2140743 h 3348036"/>
                <a:gd name="connsiteX24" fmla="*/ 1377156 w 1666081"/>
                <a:gd name="connsiteY24" fmla="*/ 2134393 h 3348036"/>
                <a:gd name="connsiteX25" fmla="*/ 1453356 w 1666081"/>
                <a:gd name="connsiteY25" fmla="*/ 2058193 h 3348036"/>
                <a:gd name="connsiteX26" fmla="*/ 1370806 w 1666081"/>
                <a:gd name="connsiteY26" fmla="*/ 1943893 h 3348036"/>
                <a:gd name="connsiteX27" fmla="*/ 1427956 w 1666081"/>
                <a:gd name="connsiteY27" fmla="*/ 1994693 h 3348036"/>
                <a:gd name="connsiteX28" fmla="*/ 1459706 w 1666081"/>
                <a:gd name="connsiteY28" fmla="*/ 1924843 h 3348036"/>
                <a:gd name="connsiteX29" fmla="*/ 1459706 w 1666081"/>
                <a:gd name="connsiteY29" fmla="*/ 2001043 h 3348036"/>
                <a:gd name="connsiteX30" fmla="*/ 1485106 w 1666081"/>
                <a:gd name="connsiteY30" fmla="*/ 2064543 h 3348036"/>
                <a:gd name="connsiteX31" fmla="*/ 1434306 w 1666081"/>
                <a:gd name="connsiteY31" fmla="*/ 2140743 h 3348036"/>
                <a:gd name="connsiteX32" fmla="*/ 1434306 w 1666081"/>
                <a:gd name="connsiteY32" fmla="*/ 2216943 h 3348036"/>
                <a:gd name="connsiteX33" fmla="*/ 1447006 w 1666081"/>
                <a:gd name="connsiteY33" fmla="*/ 2286793 h 3348036"/>
                <a:gd name="connsiteX34" fmla="*/ 1491456 w 1666081"/>
                <a:gd name="connsiteY34" fmla="*/ 2343943 h 3348036"/>
                <a:gd name="connsiteX35" fmla="*/ 1504156 w 1666081"/>
                <a:gd name="connsiteY35" fmla="*/ 2401093 h 3348036"/>
                <a:gd name="connsiteX36" fmla="*/ 1574006 w 1666081"/>
                <a:gd name="connsiteY36" fmla="*/ 2407443 h 3348036"/>
                <a:gd name="connsiteX37" fmla="*/ 1666081 w 1666081"/>
                <a:gd name="connsiteY37" fmla="*/ 2242343 h 3348036"/>
                <a:gd name="connsiteX38" fmla="*/ 1596231 w 1666081"/>
                <a:gd name="connsiteY38" fmla="*/ 0 h 3348036"/>
                <a:gd name="connsiteX39" fmla="*/ 926306 w 1666081"/>
                <a:gd name="connsiteY39" fmla="*/ 793 h 3348036"/>
                <a:gd name="connsiteX40" fmla="*/ 951706 w 1666081"/>
                <a:gd name="connsiteY40" fmla="*/ 565943 h 3348036"/>
                <a:gd name="connsiteX0" fmla="*/ 951706 w 1666081"/>
                <a:gd name="connsiteY0" fmla="*/ 565943 h 3348036"/>
                <a:gd name="connsiteX1" fmla="*/ 323056 w 1666081"/>
                <a:gd name="connsiteY1" fmla="*/ 883443 h 3348036"/>
                <a:gd name="connsiteX2" fmla="*/ 348456 w 1666081"/>
                <a:gd name="connsiteY2" fmla="*/ 1658143 h 3348036"/>
                <a:gd name="connsiteX3" fmla="*/ 0 w 1666081"/>
                <a:gd name="connsiteY3" fmla="*/ 2147093 h 3348036"/>
                <a:gd name="connsiteX4" fmla="*/ 1278731 w 1666081"/>
                <a:gd name="connsiteY4" fmla="*/ 3348036 h 3348036"/>
                <a:gd name="connsiteX5" fmla="*/ 1300956 w 1666081"/>
                <a:gd name="connsiteY5" fmla="*/ 3283743 h 3348036"/>
                <a:gd name="connsiteX6" fmla="*/ 1243806 w 1666081"/>
                <a:gd name="connsiteY6" fmla="*/ 3232943 h 3348036"/>
                <a:gd name="connsiteX7" fmla="*/ 1320006 w 1666081"/>
                <a:gd name="connsiteY7" fmla="*/ 3239293 h 3348036"/>
                <a:gd name="connsiteX8" fmla="*/ 1269206 w 1666081"/>
                <a:gd name="connsiteY8" fmla="*/ 2985293 h 3348036"/>
                <a:gd name="connsiteX9" fmla="*/ 1231106 w 1666081"/>
                <a:gd name="connsiteY9" fmla="*/ 2940843 h 3348036"/>
                <a:gd name="connsiteX10" fmla="*/ 1212056 w 1666081"/>
                <a:gd name="connsiteY10" fmla="*/ 2870993 h 3348036"/>
                <a:gd name="connsiteX11" fmla="*/ 1269206 w 1666081"/>
                <a:gd name="connsiteY11" fmla="*/ 2870993 h 3348036"/>
                <a:gd name="connsiteX12" fmla="*/ 1213644 w 1666081"/>
                <a:gd name="connsiteY12" fmla="*/ 2832893 h 3348036"/>
                <a:gd name="connsiteX13" fmla="*/ 1250156 w 1666081"/>
                <a:gd name="connsiteY13" fmla="*/ 2808287 h 3348036"/>
                <a:gd name="connsiteX14" fmla="*/ 1212056 w 1666081"/>
                <a:gd name="connsiteY14" fmla="*/ 2769393 h 3348036"/>
                <a:gd name="connsiteX15" fmla="*/ 1193006 w 1666081"/>
                <a:gd name="connsiteY15" fmla="*/ 2585243 h 3348036"/>
                <a:gd name="connsiteX16" fmla="*/ 1224756 w 1666081"/>
                <a:gd name="connsiteY16" fmla="*/ 2540793 h 3348036"/>
                <a:gd name="connsiteX17" fmla="*/ 1171575 w 1666081"/>
                <a:gd name="connsiteY17" fmla="*/ 2490787 h 3348036"/>
                <a:gd name="connsiteX18" fmla="*/ 1191419 w 1666081"/>
                <a:gd name="connsiteY18" fmla="*/ 2344737 h 3348036"/>
                <a:gd name="connsiteX19" fmla="*/ 1318418 w 1666081"/>
                <a:gd name="connsiteY19" fmla="*/ 2291555 h 3348036"/>
                <a:gd name="connsiteX20" fmla="*/ 1412875 w 1666081"/>
                <a:gd name="connsiteY20" fmla="*/ 2294730 h 3348036"/>
                <a:gd name="connsiteX21" fmla="*/ 1377156 w 1666081"/>
                <a:gd name="connsiteY21" fmla="*/ 2229643 h 3348036"/>
                <a:gd name="connsiteX22" fmla="*/ 1412875 w 1666081"/>
                <a:gd name="connsiteY22" fmla="*/ 2216943 h 3348036"/>
                <a:gd name="connsiteX23" fmla="*/ 1412081 w 1666081"/>
                <a:gd name="connsiteY23" fmla="*/ 2140743 h 3348036"/>
                <a:gd name="connsiteX24" fmla="*/ 1377156 w 1666081"/>
                <a:gd name="connsiteY24" fmla="*/ 2134393 h 3348036"/>
                <a:gd name="connsiteX25" fmla="*/ 1453356 w 1666081"/>
                <a:gd name="connsiteY25" fmla="*/ 2058193 h 3348036"/>
                <a:gd name="connsiteX26" fmla="*/ 1370806 w 1666081"/>
                <a:gd name="connsiteY26" fmla="*/ 1943893 h 3348036"/>
                <a:gd name="connsiteX27" fmla="*/ 1427956 w 1666081"/>
                <a:gd name="connsiteY27" fmla="*/ 1994693 h 3348036"/>
                <a:gd name="connsiteX28" fmla="*/ 1459706 w 1666081"/>
                <a:gd name="connsiteY28" fmla="*/ 1924843 h 3348036"/>
                <a:gd name="connsiteX29" fmla="*/ 1459706 w 1666081"/>
                <a:gd name="connsiteY29" fmla="*/ 2001043 h 3348036"/>
                <a:gd name="connsiteX30" fmla="*/ 1485106 w 1666081"/>
                <a:gd name="connsiteY30" fmla="*/ 2064543 h 3348036"/>
                <a:gd name="connsiteX31" fmla="*/ 1434306 w 1666081"/>
                <a:gd name="connsiteY31" fmla="*/ 2140743 h 3348036"/>
                <a:gd name="connsiteX32" fmla="*/ 1434306 w 1666081"/>
                <a:gd name="connsiteY32" fmla="*/ 2216943 h 3348036"/>
                <a:gd name="connsiteX33" fmla="*/ 1447006 w 1666081"/>
                <a:gd name="connsiteY33" fmla="*/ 2286793 h 3348036"/>
                <a:gd name="connsiteX34" fmla="*/ 1491456 w 1666081"/>
                <a:gd name="connsiteY34" fmla="*/ 2343943 h 3348036"/>
                <a:gd name="connsiteX35" fmla="*/ 1504156 w 1666081"/>
                <a:gd name="connsiteY35" fmla="*/ 2401093 h 3348036"/>
                <a:gd name="connsiteX36" fmla="*/ 1574006 w 1666081"/>
                <a:gd name="connsiteY36" fmla="*/ 2407443 h 3348036"/>
                <a:gd name="connsiteX37" fmla="*/ 1666081 w 1666081"/>
                <a:gd name="connsiteY37" fmla="*/ 2242343 h 3348036"/>
                <a:gd name="connsiteX38" fmla="*/ 1596231 w 1666081"/>
                <a:gd name="connsiteY38" fmla="*/ 0 h 3348036"/>
                <a:gd name="connsiteX39" fmla="*/ 931068 w 1666081"/>
                <a:gd name="connsiteY39" fmla="*/ 12699 h 3348036"/>
                <a:gd name="connsiteX40" fmla="*/ 951706 w 1666081"/>
                <a:gd name="connsiteY40" fmla="*/ 565943 h 3348036"/>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12875 w 1666081"/>
                <a:gd name="connsiteY20" fmla="*/ 2306636 h 3359942"/>
                <a:gd name="connsiteX21" fmla="*/ 1377156 w 1666081"/>
                <a:gd name="connsiteY21" fmla="*/ 2241549 h 3359942"/>
                <a:gd name="connsiteX22" fmla="*/ 1412875 w 1666081"/>
                <a:gd name="connsiteY22" fmla="*/ 2228849 h 3359942"/>
                <a:gd name="connsiteX23" fmla="*/ 1412081 w 1666081"/>
                <a:gd name="connsiteY23" fmla="*/ 2152649 h 3359942"/>
                <a:gd name="connsiteX24" fmla="*/ 1377156 w 1666081"/>
                <a:gd name="connsiteY24" fmla="*/ 2146299 h 3359942"/>
                <a:gd name="connsiteX25" fmla="*/ 1453356 w 1666081"/>
                <a:gd name="connsiteY25" fmla="*/ 2070099 h 3359942"/>
                <a:gd name="connsiteX26" fmla="*/ 1370806 w 1666081"/>
                <a:gd name="connsiteY26" fmla="*/ 1955799 h 3359942"/>
                <a:gd name="connsiteX27" fmla="*/ 1427956 w 1666081"/>
                <a:gd name="connsiteY27" fmla="*/ 2006599 h 3359942"/>
                <a:gd name="connsiteX28" fmla="*/ 1459706 w 1666081"/>
                <a:gd name="connsiteY28" fmla="*/ 1936749 h 3359942"/>
                <a:gd name="connsiteX29" fmla="*/ 1459706 w 1666081"/>
                <a:gd name="connsiteY29" fmla="*/ 2012949 h 3359942"/>
                <a:gd name="connsiteX30" fmla="*/ 1485106 w 1666081"/>
                <a:gd name="connsiteY30" fmla="*/ 2076449 h 3359942"/>
                <a:gd name="connsiteX31" fmla="*/ 1434306 w 1666081"/>
                <a:gd name="connsiteY31" fmla="*/ 2152649 h 3359942"/>
                <a:gd name="connsiteX32" fmla="*/ 1434306 w 1666081"/>
                <a:gd name="connsiteY32" fmla="*/ 2228849 h 3359942"/>
                <a:gd name="connsiteX33" fmla="*/ 1447006 w 1666081"/>
                <a:gd name="connsiteY33" fmla="*/ 2298699 h 3359942"/>
                <a:gd name="connsiteX34" fmla="*/ 1491456 w 1666081"/>
                <a:gd name="connsiteY34" fmla="*/ 2355849 h 3359942"/>
                <a:gd name="connsiteX35" fmla="*/ 1504156 w 1666081"/>
                <a:gd name="connsiteY35" fmla="*/ 2412999 h 3359942"/>
                <a:gd name="connsiteX36" fmla="*/ 1574006 w 1666081"/>
                <a:gd name="connsiteY36" fmla="*/ 2419349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12875 w 1666081"/>
                <a:gd name="connsiteY20" fmla="*/ 2306636 h 3359942"/>
                <a:gd name="connsiteX21" fmla="*/ 1377156 w 1666081"/>
                <a:gd name="connsiteY21" fmla="*/ 2241549 h 3359942"/>
                <a:gd name="connsiteX22" fmla="*/ 1412875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36749 h 3359942"/>
                <a:gd name="connsiteX29" fmla="*/ 1459706 w 1666081"/>
                <a:gd name="connsiteY29" fmla="*/ 2012949 h 3359942"/>
                <a:gd name="connsiteX30" fmla="*/ 1485106 w 1666081"/>
                <a:gd name="connsiteY30" fmla="*/ 2076449 h 3359942"/>
                <a:gd name="connsiteX31" fmla="*/ 1434306 w 1666081"/>
                <a:gd name="connsiteY31" fmla="*/ 2152649 h 3359942"/>
                <a:gd name="connsiteX32" fmla="*/ 1434306 w 1666081"/>
                <a:gd name="connsiteY32" fmla="*/ 2228849 h 3359942"/>
                <a:gd name="connsiteX33" fmla="*/ 1447006 w 1666081"/>
                <a:gd name="connsiteY33" fmla="*/ 2298699 h 3359942"/>
                <a:gd name="connsiteX34" fmla="*/ 1491456 w 1666081"/>
                <a:gd name="connsiteY34" fmla="*/ 2355849 h 3359942"/>
                <a:gd name="connsiteX35" fmla="*/ 1504156 w 1666081"/>
                <a:gd name="connsiteY35" fmla="*/ 2412999 h 3359942"/>
                <a:gd name="connsiteX36" fmla="*/ 1574006 w 1666081"/>
                <a:gd name="connsiteY36" fmla="*/ 2419349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12875 w 1666081"/>
                <a:gd name="connsiteY20" fmla="*/ 2306636 h 3359942"/>
                <a:gd name="connsiteX21" fmla="*/ 1377156 w 1666081"/>
                <a:gd name="connsiteY21" fmla="*/ 2241549 h 3359942"/>
                <a:gd name="connsiteX22" fmla="*/ 1412875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36749 h 3359942"/>
                <a:gd name="connsiteX29" fmla="*/ 1431131 w 1666081"/>
                <a:gd name="connsiteY29" fmla="*/ 2015330 h 3359942"/>
                <a:gd name="connsiteX30" fmla="*/ 1485106 w 1666081"/>
                <a:gd name="connsiteY30" fmla="*/ 2076449 h 3359942"/>
                <a:gd name="connsiteX31" fmla="*/ 1434306 w 1666081"/>
                <a:gd name="connsiteY31" fmla="*/ 2152649 h 3359942"/>
                <a:gd name="connsiteX32" fmla="*/ 1434306 w 1666081"/>
                <a:gd name="connsiteY32" fmla="*/ 2228849 h 3359942"/>
                <a:gd name="connsiteX33" fmla="*/ 1447006 w 1666081"/>
                <a:gd name="connsiteY33" fmla="*/ 2298699 h 3359942"/>
                <a:gd name="connsiteX34" fmla="*/ 1491456 w 1666081"/>
                <a:gd name="connsiteY34" fmla="*/ 2355849 h 3359942"/>
                <a:gd name="connsiteX35" fmla="*/ 1504156 w 1666081"/>
                <a:gd name="connsiteY35" fmla="*/ 2412999 h 3359942"/>
                <a:gd name="connsiteX36" fmla="*/ 1574006 w 1666081"/>
                <a:gd name="connsiteY36" fmla="*/ 2419349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12875 w 1666081"/>
                <a:gd name="connsiteY20" fmla="*/ 2306636 h 3359942"/>
                <a:gd name="connsiteX21" fmla="*/ 1377156 w 1666081"/>
                <a:gd name="connsiteY21" fmla="*/ 2241549 h 3359942"/>
                <a:gd name="connsiteX22" fmla="*/ 1412875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34306 w 1666081"/>
                <a:gd name="connsiteY31" fmla="*/ 2152649 h 3359942"/>
                <a:gd name="connsiteX32" fmla="*/ 1434306 w 1666081"/>
                <a:gd name="connsiteY32" fmla="*/ 2228849 h 3359942"/>
                <a:gd name="connsiteX33" fmla="*/ 1447006 w 1666081"/>
                <a:gd name="connsiteY33" fmla="*/ 2298699 h 3359942"/>
                <a:gd name="connsiteX34" fmla="*/ 1491456 w 1666081"/>
                <a:gd name="connsiteY34" fmla="*/ 2355849 h 3359942"/>
                <a:gd name="connsiteX35" fmla="*/ 1504156 w 1666081"/>
                <a:gd name="connsiteY35" fmla="*/ 2412999 h 3359942"/>
                <a:gd name="connsiteX36" fmla="*/ 1574006 w 1666081"/>
                <a:gd name="connsiteY36" fmla="*/ 2419349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03350 w 1666081"/>
                <a:gd name="connsiteY20" fmla="*/ 2309017 h 3359942"/>
                <a:gd name="connsiteX21" fmla="*/ 1377156 w 1666081"/>
                <a:gd name="connsiteY21" fmla="*/ 2241549 h 3359942"/>
                <a:gd name="connsiteX22" fmla="*/ 1412875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34306 w 1666081"/>
                <a:gd name="connsiteY31" fmla="*/ 2152649 h 3359942"/>
                <a:gd name="connsiteX32" fmla="*/ 1434306 w 1666081"/>
                <a:gd name="connsiteY32" fmla="*/ 2228849 h 3359942"/>
                <a:gd name="connsiteX33" fmla="*/ 1447006 w 1666081"/>
                <a:gd name="connsiteY33" fmla="*/ 2298699 h 3359942"/>
                <a:gd name="connsiteX34" fmla="*/ 1491456 w 1666081"/>
                <a:gd name="connsiteY34" fmla="*/ 2355849 h 3359942"/>
                <a:gd name="connsiteX35" fmla="*/ 1504156 w 1666081"/>
                <a:gd name="connsiteY35" fmla="*/ 2412999 h 3359942"/>
                <a:gd name="connsiteX36" fmla="*/ 1574006 w 1666081"/>
                <a:gd name="connsiteY36" fmla="*/ 2419349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03350 w 1666081"/>
                <a:gd name="connsiteY20" fmla="*/ 2309017 h 3359942"/>
                <a:gd name="connsiteX21" fmla="*/ 1377156 w 1666081"/>
                <a:gd name="connsiteY21" fmla="*/ 2241549 h 3359942"/>
                <a:gd name="connsiteX22" fmla="*/ 1412875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34306 w 1666081"/>
                <a:gd name="connsiteY31" fmla="*/ 2152649 h 3359942"/>
                <a:gd name="connsiteX32" fmla="*/ 1434306 w 1666081"/>
                <a:gd name="connsiteY32" fmla="*/ 2228849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4006 w 1666081"/>
                <a:gd name="connsiteY36" fmla="*/ 2419349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03350 w 1666081"/>
                <a:gd name="connsiteY20" fmla="*/ 2309017 h 3359942"/>
                <a:gd name="connsiteX21" fmla="*/ 1377156 w 1666081"/>
                <a:gd name="connsiteY21" fmla="*/ 2241549 h 3359942"/>
                <a:gd name="connsiteX22" fmla="*/ 1412875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34306 w 1666081"/>
                <a:gd name="connsiteY31" fmla="*/ 2152649 h 3359942"/>
                <a:gd name="connsiteX32" fmla="*/ 1434306 w 1666081"/>
                <a:gd name="connsiteY32" fmla="*/ 2228849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03350 w 1666081"/>
                <a:gd name="connsiteY20" fmla="*/ 2309017 h 3359942"/>
                <a:gd name="connsiteX21" fmla="*/ 1377156 w 1666081"/>
                <a:gd name="connsiteY21" fmla="*/ 2241549 h 3359942"/>
                <a:gd name="connsiteX22" fmla="*/ 1412875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34306 w 1666081"/>
                <a:gd name="connsiteY31" fmla="*/ 2152649 h 3359942"/>
                <a:gd name="connsiteX32" fmla="*/ 1434306 w 1666081"/>
                <a:gd name="connsiteY32" fmla="*/ 2228849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03350 w 1666081"/>
                <a:gd name="connsiteY20" fmla="*/ 2309017 h 3359942"/>
                <a:gd name="connsiteX21" fmla="*/ 1377156 w 1666081"/>
                <a:gd name="connsiteY21" fmla="*/ 2241549 h 3359942"/>
                <a:gd name="connsiteX22" fmla="*/ 1412875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4781 w 1666081"/>
                <a:gd name="connsiteY31" fmla="*/ 2152649 h 3359942"/>
                <a:gd name="connsiteX32" fmla="*/ 1434306 w 1666081"/>
                <a:gd name="connsiteY32" fmla="*/ 2228849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03350 w 1666081"/>
                <a:gd name="connsiteY20" fmla="*/ 2309017 h 3359942"/>
                <a:gd name="connsiteX21" fmla="*/ 1377156 w 1666081"/>
                <a:gd name="connsiteY21" fmla="*/ 2241549 h 3359942"/>
                <a:gd name="connsiteX22" fmla="*/ 1405731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4781 w 1666081"/>
                <a:gd name="connsiteY31" fmla="*/ 2152649 h 3359942"/>
                <a:gd name="connsiteX32" fmla="*/ 1434306 w 1666081"/>
                <a:gd name="connsiteY32" fmla="*/ 2228849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03350 w 1666081"/>
                <a:gd name="connsiteY20" fmla="*/ 2309017 h 3359942"/>
                <a:gd name="connsiteX21" fmla="*/ 1377156 w 1666081"/>
                <a:gd name="connsiteY21" fmla="*/ 2241549 h 3359942"/>
                <a:gd name="connsiteX22" fmla="*/ 1405731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52649 h 3359942"/>
                <a:gd name="connsiteX32" fmla="*/ 1434306 w 1666081"/>
                <a:gd name="connsiteY32" fmla="*/ 2228849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03350 w 1666081"/>
                <a:gd name="connsiteY20" fmla="*/ 2309017 h 3359942"/>
                <a:gd name="connsiteX21" fmla="*/ 1377156 w 1666081"/>
                <a:gd name="connsiteY21" fmla="*/ 2241549 h 3359942"/>
                <a:gd name="connsiteX22" fmla="*/ 1405731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39068 w 1666081"/>
                <a:gd name="connsiteY31" fmla="*/ 2152649 h 3359942"/>
                <a:gd name="connsiteX32" fmla="*/ 1434306 w 1666081"/>
                <a:gd name="connsiteY32" fmla="*/ 2228849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03350 w 1666081"/>
                <a:gd name="connsiteY20" fmla="*/ 2309017 h 3359942"/>
                <a:gd name="connsiteX21" fmla="*/ 1377156 w 1666081"/>
                <a:gd name="connsiteY21" fmla="*/ 2241549 h 3359942"/>
                <a:gd name="connsiteX22" fmla="*/ 1405731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47887 h 3359942"/>
                <a:gd name="connsiteX32" fmla="*/ 1434306 w 1666081"/>
                <a:gd name="connsiteY32" fmla="*/ 2228849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03350 w 1666081"/>
                <a:gd name="connsiteY20" fmla="*/ 2309017 h 3359942"/>
                <a:gd name="connsiteX21" fmla="*/ 1377156 w 1666081"/>
                <a:gd name="connsiteY21" fmla="*/ 2241549 h 3359942"/>
                <a:gd name="connsiteX22" fmla="*/ 1405731 w 1666081"/>
                <a:gd name="connsiteY22" fmla="*/ 2228849 h 3359942"/>
                <a:gd name="connsiteX23" fmla="*/ 1412081 w 1666081"/>
                <a:gd name="connsiteY23" fmla="*/ 2152649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47887 h 3359942"/>
                <a:gd name="connsiteX32" fmla="*/ 1429544 w 1666081"/>
                <a:gd name="connsiteY32" fmla="*/ 2235993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403350 w 1666081"/>
                <a:gd name="connsiteY20" fmla="*/ 2309017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47887 h 3359942"/>
                <a:gd name="connsiteX32" fmla="*/ 1429544 w 1666081"/>
                <a:gd name="connsiteY32" fmla="*/ 2235993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4756 w 1666081"/>
                <a:gd name="connsiteY16" fmla="*/ 255269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396206 w 1666081"/>
                <a:gd name="connsiteY20" fmla="*/ 2306636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47887 h 3359942"/>
                <a:gd name="connsiteX32" fmla="*/ 1429544 w 1666081"/>
                <a:gd name="connsiteY32" fmla="*/ 2235993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69206 w 1666081"/>
                <a:gd name="connsiteY11" fmla="*/ 2882899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7137 w 1666081"/>
                <a:gd name="connsiteY16" fmla="*/ 257174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396206 w 1666081"/>
                <a:gd name="connsiteY20" fmla="*/ 2306636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47887 h 3359942"/>
                <a:gd name="connsiteX32" fmla="*/ 1429544 w 1666081"/>
                <a:gd name="connsiteY32" fmla="*/ 2235993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300956 w 1666081"/>
                <a:gd name="connsiteY5" fmla="*/ 3295649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52537 w 1666081"/>
                <a:gd name="connsiteY11" fmla="*/ 2873374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7137 w 1666081"/>
                <a:gd name="connsiteY16" fmla="*/ 257174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396206 w 1666081"/>
                <a:gd name="connsiteY20" fmla="*/ 2306636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47887 h 3359942"/>
                <a:gd name="connsiteX32" fmla="*/ 1429544 w 1666081"/>
                <a:gd name="connsiteY32" fmla="*/ 2235993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296193 w 1666081"/>
                <a:gd name="connsiteY5" fmla="*/ 3302793 h 3359942"/>
                <a:gd name="connsiteX6" fmla="*/ 1243806 w 1666081"/>
                <a:gd name="connsiteY6" fmla="*/ 3244849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52537 w 1666081"/>
                <a:gd name="connsiteY11" fmla="*/ 2873374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7137 w 1666081"/>
                <a:gd name="connsiteY16" fmla="*/ 257174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396206 w 1666081"/>
                <a:gd name="connsiteY20" fmla="*/ 2306636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47887 h 3359942"/>
                <a:gd name="connsiteX32" fmla="*/ 1429544 w 1666081"/>
                <a:gd name="connsiteY32" fmla="*/ 2235993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296193 w 1666081"/>
                <a:gd name="connsiteY5" fmla="*/ 3302793 h 3359942"/>
                <a:gd name="connsiteX6" fmla="*/ 1258093 w 1666081"/>
                <a:gd name="connsiteY6" fmla="*/ 3256755 h 3359942"/>
                <a:gd name="connsiteX7" fmla="*/ 1320006 w 1666081"/>
                <a:gd name="connsiteY7" fmla="*/ 3251199 h 3359942"/>
                <a:gd name="connsiteX8" fmla="*/ 1269206 w 1666081"/>
                <a:gd name="connsiteY8" fmla="*/ 2997199 h 3359942"/>
                <a:gd name="connsiteX9" fmla="*/ 1231106 w 1666081"/>
                <a:gd name="connsiteY9" fmla="*/ 2952749 h 3359942"/>
                <a:gd name="connsiteX10" fmla="*/ 1212056 w 1666081"/>
                <a:gd name="connsiteY10" fmla="*/ 2882899 h 3359942"/>
                <a:gd name="connsiteX11" fmla="*/ 1252537 w 1666081"/>
                <a:gd name="connsiteY11" fmla="*/ 2873374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7137 w 1666081"/>
                <a:gd name="connsiteY16" fmla="*/ 257174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396206 w 1666081"/>
                <a:gd name="connsiteY20" fmla="*/ 2306636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47887 h 3359942"/>
                <a:gd name="connsiteX32" fmla="*/ 1429544 w 1666081"/>
                <a:gd name="connsiteY32" fmla="*/ 2235993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296193 w 1666081"/>
                <a:gd name="connsiteY5" fmla="*/ 3302793 h 3359942"/>
                <a:gd name="connsiteX6" fmla="*/ 1258093 w 1666081"/>
                <a:gd name="connsiteY6" fmla="*/ 3256755 h 3359942"/>
                <a:gd name="connsiteX7" fmla="*/ 1320006 w 1666081"/>
                <a:gd name="connsiteY7" fmla="*/ 3251199 h 3359942"/>
                <a:gd name="connsiteX8" fmla="*/ 1269206 w 1666081"/>
                <a:gd name="connsiteY8" fmla="*/ 2997199 h 3359942"/>
                <a:gd name="connsiteX9" fmla="*/ 1223963 w 1666081"/>
                <a:gd name="connsiteY9" fmla="*/ 2981324 h 3359942"/>
                <a:gd name="connsiteX10" fmla="*/ 1212056 w 1666081"/>
                <a:gd name="connsiteY10" fmla="*/ 2882899 h 3359942"/>
                <a:gd name="connsiteX11" fmla="*/ 1252537 w 1666081"/>
                <a:gd name="connsiteY11" fmla="*/ 2873374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7137 w 1666081"/>
                <a:gd name="connsiteY16" fmla="*/ 257174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396206 w 1666081"/>
                <a:gd name="connsiteY20" fmla="*/ 2306636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47887 h 3359942"/>
                <a:gd name="connsiteX32" fmla="*/ 1429544 w 1666081"/>
                <a:gd name="connsiteY32" fmla="*/ 2235993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296193 w 1666081"/>
                <a:gd name="connsiteY5" fmla="*/ 3302793 h 3359942"/>
                <a:gd name="connsiteX6" fmla="*/ 1258093 w 1666081"/>
                <a:gd name="connsiteY6" fmla="*/ 3256755 h 3359942"/>
                <a:gd name="connsiteX7" fmla="*/ 1320006 w 1666081"/>
                <a:gd name="connsiteY7" fmla="*/ 3251199 h 3359942"/>
                <a:gd name="connsiteX8" fmla="*/ 1269206 w 1666081"/>
                <a:gd name="connsiteY8" fmla="*/ 2997199 h 3359942"/>
                <a:gd name="connsiteX9" fmla="*/ 1223963 w 1666081"/>
                <a:gd name="connsiteY9" fmla="*/ 2981324 h 3359942"/>
                <a:gd name="connsiteX10" fmla="*/ 1212056 w 1666081"/>
                <a:gd name="connsiteY10" fmla="*/ 2882899 h 3359942"/>
                <a:gd name="connsiteX11" fmla="*/ 1252537 w 1666081"/>
                <a:gd name="connsiteY11" fmla="*/ 2873374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7137 w 1666081"/>
                <a:gd name="connsiteY16" fmla="*/ 257174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396206 w 1666081"/>
                <a:gd name="connsiteY20" fmla="*/ 2306636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47887 h 3359942"/>
                <a:gd name="connsiteX32" fmla="*/ 1422400 w 1666081"/>
                <a:gd name="connsiteY32" fmla="*/ 2235993 h 3359942"/>
                <a:gd name="connsiteX33" fmla="*/ 1423193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296193 w 1666081"/>
                <a:gd name="connsiteY5" fmla="*/ 3302793 h 3359942"/>
                <a:gd name="connsiteX6" fmla="*/ 1258093 w 1666081"/>
                <a:gd name="connsiteY6" fmla="*/ 3256755 h 3359942"/>
                <a:gd name="connsiteX7" fmla="*/ 1320006 w 1666081"/>
                <a:gd name="connsiteY7" fmla="*/ 3251199 h 3359942"/>
                <a:gd name="connsiteX8" fmla="*/ 1269206 w 1666081"/>
                <a:gd name="connsiteY8" fmla="*/ 2997199 h 3359942"/>
                <a:gd name="connsiteX9" fmla="*/ 1223963 w 1666081"/>
                <a:gd name="connsiteY9" fmla="*/ 2981324 h 3359942"/>
                <a:gd name="connsiteX10" fmla="*/ 1212056 w 1666081"/>
                <a:gd name="connsiteY10" fmla="*/ 2882899 h 3359942"/>
                <a:gd name="connsiteX11" fmla="*/ 1252537 w 1666081"/>
                <a:gd name="connsiteY11" fmla="*/ 2873374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7137 w 1666081"/>
                <a:gd name="connsiteY16" fmla="*/ 257174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396206 w 1666081"/>
                <a:gd name="connsiteY20" fmla="*/ 2306636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85106 w 1666081"/>
                <a:gd name="connsiteY30" fmla="*/ 2076449 h 3359942"/>
                <a:gd name="connsiteX31" fmla="*/ 1427162 w 1666081"/>
                <a:gd name="connsiteY31" fmla="*/ 2147887 h 3359942"/>
                <a:gd name="connsiteX32" fmla="*/ 1422400 w 1666081"/>
                <a:gd name="connsiteY32" fmla="*/ 2235993 h 3359942"/>
                <a:gd name="connsiteX33" fmla="*/ 1430337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296193 w 1666081"/>
                <a:gd name="connsiteY5" fmla="*/ 3302793 h 3359942"/>
                <a:gd name="connsiteX6" fmla="*/ 1258093 w 1666081"/>
                <a:gd name="connsiteY6" fmla="*/ 3256755 h 3359942"/>
                <a:gd name="connsiteX7" fmla="*/ 1320006 w 1666081"/>
                <a:gd name="connsiteY7" fmla="*/ 3251199 h 3359942"/>
                <a:gd name="connsiteX8" fmla="*/ 1269206 w 1666081"/>
                <a:gd name="connsiteY8" fmla="*/ 2997199 h 3359942"/>
                <a:gd name="connsiteX9" fmla="*/ 1223963 w 1666081"/>
                <a:gd name="connsiteY9" fmla="*/ 2981324 h 3359942"/>
                <a:gd name="connsiteX10" fmla="*/ 1212056 w 1666081"/>
                <a:gd name="connsiteY10" fmla="*/ 2882899 h 3359942"/>
                <a:gd name="connsiteX11" fmla="*/ 1252537 w 1666081"/>
                <a:gd name="connsiteY11" fmla="*/ 2873374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7137 w 1666081"/>
                <a:gd name="connsiteY16" fmla="*/ 257174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396206 w 1666081"/>
                <a:gd name="connsiteY20" fmla="*/ 2306636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31131 w 1666081"/>
                <a:gd name="connsiteY29" fmla="*/ 2015330 h 3359942"/>
                <a:gd name="connsiteX30" fmla="*/ 1477963 w 1666081"/>
                <a:gd name="connsiteY30" fmla="*/ 2078831 h 3359942"/>
                <a:gd name="connsiteX31" fmla="*/ 1427162 w 1666081"/>
                <a:gd name="connsiteY31" fmla="*/ 2147887 h 3359942"/>
                <a:gd name="connsiteX32" fmla="*/ 1422400 w 1666081"/>
                <a:gd name="connsiteY32" fmla="*/ 2235993 h 3359942"/>
                <a:gd name="connsiteX33" fmla="*/ 1430337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296193 w 1666081"/>
                <a:gd name="connsiteY5" fmla="*/ 3302793 h 3359942"/>
                <a:gd name="connsiteX6" fmla="*/ 1258093 w 1666081"/>
                <a:gd name="connsiteY6" fmla="*/ 3256755 h 3359942"/>
                <a:gd name="connsiteX7" fmla="*/ 1320006 w 1666081"/>
                <a:gd name="connsiteY7" fmla="*/ 3251199 h 3359942"/>
                <a:gd name="connsiteX8" fmla="*/ 1269206 w 1666081"/>
                <a:gd name="connsiteY8" fmla="*/ 2997199 h 3359942"/>
                <a:gd name="connsiteX9" fmla="*/ 1223963 w 1666081"/>
                <a:gd name="connsiteY9" fmla="*/ 2981324 h 3359942"/>
                <a:gd name="connsiteX10" fmla="*/ 1212056 w 1666081"/>
                <a:gd name="connsiteY10" fmla="*/ 2882899 h 3359942"/>
                <a:gd name="connsiteX11" fmla="*/ 1252537 w 1666081"/>
                <a:gd name="connsiteY11" fmla="*/ 2873374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7137 w 1666081"/>
                <a:gd name="connsiteY16" fmla="*/ 257174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396206 w 1666081"/>
                <a:gd name="connsiteY20" fmla="*/ 2306636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70806 w 1666081"/>
                <a:gd name="connsiteY26" fmla="*/ 1955799 h 3359942"/>
                <a:gd name="connsiteX27" fmla="*/ 1427956 w 1666081"/>
                <a:gd name="connsiteY27" fmla="*/ 2006599 h 3359942"/>
                <a:gd name="connsiteX28" fmla="*/ 1459706 w 1666081"/>
                <a:gd name="connsiteY28" fmla="*/ 1929605 h 3359942"/>
                <a:gd name="connsiteX29" fmla="*/ 1440656 w 1666081"/>
                <a:gd name="connsiteY29" fmla="*/ 2015330 h 3359942"/>
                <a:gd name="connsiteX30" fmla="*/ 1477963 w 1666081"/>
                <a:gd name="connsiteY30" fmla="*/ 2078831 h 3359942"/>
                <a:gd name="connsiteX31" fmla="*/ 1427162 w 1666081"/>
                <a:gd name="connsiteY31" fmla="*/ 2147887 h 3359942"/>
                <a:gd name="connsiteX32" fmla="*/ 1422400 w 1666081"/>
                <a:gd name="connsiteY32" fmla="*/ 2235993 h 3359942"/>
                <a:gd name="connsiteX33" fmla="*/ 1430337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 name="connsiteX0" fmla="*/ 951706 w 1666081"/>
                <a:gd name="connsiteY0" fmla="*/ 577849 h 3359942"/>
                <a:gd name="connsiteX1" fmla="*/ 323056 w 1666081"/>
                <a:gd name="connsiteY1" fmla="*/ 895349 h 3359942"/>
                <a:gd name="connsiteX2" fmla="*/ 348456 w 1666081"/>
                <a:gd name="connsiteY2" fmla="*/ 1670049 h 3359942"/>
                <a:gd name="connsiteX3" fmla="*/ 0 w 1666081"/>
                <a:gd name="connsiteY3" fmla="*/ 2158999 h 3359942"/>
                <a:gd name="connsiteX4" fmla="*/ 1278731 w 1666081"/>
                <a:gd name="connsiteY4" fmla="*/ 3359942 h 3359942"/>
                <a:gd name="connsiteX5" fmla="*/ 1296193 w 1666081"/>
                <a:gd name="connsiteY5" fmla="*/ 3302793 h 3359942"/>
                <a:gd name="connsiteX6" fmla="*/ 1258093 w 1666081"/>
                <a:gd name="connsiteY6" fmla="*/ 3256755 h 3359942"/>
                <a:gd name="connsiteX7" fmla="*/ 1320006 w 1666081"/>
                <a:gd name="connsiteY7" fmla="*/ 3251199 h 3359942"/>
                <a:gd name="connsiteX8" fmla="*/ 1269206 w 1666081"/>
                <a:gd name="connsiteY8" fmla="*/ 2997199 h 3359942"/>
                <a:gd name="connsiteX9" fmla="*/ 1223963 w 1666081"/>
                <a:gd name="connsiteY9" fmla="*/ 2981324 h 3359942"/>
                <a:gd name="connsiteX10" fmla="*/ 1212056 w 1666081"/>
                <a:gd name="connsiteY10" fmla="*/ 2882899 h 3359942"/>
                <a:gd name="connsiteX11" fmla="*/ 1252537 w 1666081"/>
                <a:gd name="connsiteY11" fmla="*/ 2873374 h 3359942"/>
                <a:gd name="connsiteX12" fmla="*/ 1213644 w 1666081"/>
                <a:gd name="connsiteY12" fmla="*/ 2844799 h 3359942"/>
                <a:gd name="connsiteX13" fmla="*/ 1250156 w 1666081"/>
                <a:gd name="connsiteY13" fmla="*/ 2820193 h 3359942"/>
                <a:gd name="connsiteX14" fmla="*/ 1212056 w 1666081"/>
                <a:gd name="connsiteY14" fmla="*/ 2781299 h 3359942"/>
                <a:gd name="connsiteX15" fmla="*/ 1193006 w 1666081"/>
                <a:gd name="connsiteY15" fmla="*/ 2597149 h 3359942"/>
                <a:gd name="connsiteX16" fmla="*/ 1227137 w 1666081"/>
                <a:gd name="connsiteY16" fmla="*/ 2571749 h 3359942"/>
                <a:gd name="connsiteX17" fmla="*/ 1171575 w 1666081"/>
                <a:gd name="connsiteY17" fmla="*/ 2502693 h 3359942"/>
                <a:gd name="connsiteX18" fmla="*/ 1191419 w 1666081"/>
                <a:gd name="connsiteY18" fmla="*/ 2356643 h 3359942"/>
                <a:gd name="connsiteX19" fmla="*/ 1318418 w 1666081"/>
                <a:gd name="connsiteY19" fmla="*/ 2303461 h 3359942"/>
                <a:gd name="connsiteX20" fmla="*/ 1396206 w 1666081"/>
                <a:gd name="connsiteY20" fmla="*/ 2306636 h 3359942"/>
                <a:gd name="connsiteX21" fmla="*/ 1377156 w 1666081"/>
                <a:gd name="connsiteY21" fmla="*/ 2241549 h 3359942"/>
                <a:gd name="connsiteX22" fmla="*/ 1405731 w 1666081"/>
                <a:gd name="connsiteY22" fmla="*/ 2228849 h 3359942"/>
                <a:gd name="connsiteX23" fmla="*/ 1407319 w 1666081"/>
                <a:gd name="connsiteY23" fmla="*/ 2157411 h 3359942"/>
                <a:gd name="connsiteX24" fmla="*/ 1377156 w 1666081"/>
                <a:gd name="connsiteY24" fmla="*/ 2146299 h 3359942"/>
                <a:gd name="connsiteX25" fmla="*/ 1434306 w 1666081"/>
                <a:gd name="connsiteY25" fmla="*/ 2060574 h 3359942"/>
                <a:gd name="connsiteX26" fmla="*/ 1366044 w 1666081"/>
                <a:gd name="connsiteY26" fmla="*/ 1967705 h 3359942"/>
                <a:gd name="connsiteX27" fmla="*/ 1427956 w 1666081"/>
                <a:gd name="connsiteY27" fmla="*/ 2006599 h 3359942"/>
                <a:gd name="connsiteX28" fmla="*/ 1459706 w 1666081"/>
                <a:gd name="connsiteY28" fmla="*/ 1929605 h 3359942"/>
                <a:gd name="connsiteX29" fmla="*/ 1440656 w 1666081"/>
                <a:gd name="connsiteY29" fmla="*/ 2015330 h 3359942"/>
                <a:gd name="connsiteX30" fmla="*/ 1477963 w 1666081"/>
                <a:gd name="connsiteY30" fmla="*/ 2078831 h 3359942"/>
                <a:gd name="connsiteX31" fmla="*/ 1427162 w 1666081"/>
                <a:gd name="connsiteY31" fmla="*/ 2147887 h 3359942"/>
                <a:gd name="connsiteX32" fmla="*/ 1422400 w 1666081"/>
                <a:gd name="connsiteY32" fmla="*/ 2235993 h 3359942"/>
                <a:gd name="connsiteX33" fmla="*/ 1430337 w 1666081"/>
                <a:gd name="connsiteY33" fmla="*/ 2308224 h 3359942"/>
                <a:gd name="connsiteX34" fmla="*/ 1491456 w 1666081"/>
                <a:gd name="connsiteY34" fmla="*/ 2355849 h 3359942"/>
                <a:gd name="connsiteX35" fmla="*/ 1504156 w 1666081"/>
                <a:gd name="connsiteY35" fmla="*/ 2412999 h 3359942"/>
                <a:gd name="connsiteX36" fmla="*/ 1571625 w 1666081"/>
                <a:gd name="connsiteY36" fmla="*/ 2428874 h 3359942"/>
                <a:gd name="connsiteX37" fmla="*/ 1666081 w 1666081"/>
                <a:gd name="connsiteY37" fmla="*/ 2254249 h 3359942"/>
                <a:gd name="connsiteX38" fmla="*/ 1593850 w 1666081"/>
                <a:gd name="connsiteY38" fmla="*/ 0 h 3359942"/>
                <a:gd name="connsiteX39" fmla="*/ 931068 w 1666081"/>
                <a:gd name="connsiteY39" fmla="*/ 24605 h 3359942"/>
                <a:gd name="connsiteX40" fmla="*/ 951706 w 1666081"/>
                <a:gd name="connsiteY40" fmla="*/ 577849 h 335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66081" h="3359942">
                  <a:moveTo>
                    <a:pt x="951706" y="577849"/>
                  </a:moveTo>
                  <a:lnTo>
                    <a:pt x="323056" y="895349"/>
                  </a:lnTo>
                  <a:lnTo>
                    <a:pt x="348456" y="1670049"/>
                  </a:lnTo>
                  <a:lnTo>
                    <a:pt x="0" y="2158999"/>
                  </a:lnTo>
                  <a:lnTo>
                    <a:pt x="1278731" y="3359942"/>
                  </a:lnTo>
                  <a:lnTo>
                    <a:pt x="1296193" y="3302793"/>
                  </a:lnTo>
                  <a:lnTo>
                    <a:pt x="1258093" y="3256755"/>
                  </a:lnTo>
                  <a:lnTo>
                    <a:pt x="1320006" y="3251199"/>
                  </a:lnTo>
                  <a:lnTo>
                    <a:pt x="1269206" y="2997199"/>
                  </a:lnTo>
                  <a:lnTo>
                    <a:pt x="1223963" y="2981324"/>
                  </a:lnTo>
                  <a:lnTo>
                    <a:pt x="1212056" y="2882899"/>
                  </a:lnTo>
                  <a:lnTo>
                    <a:pt x="1252537" y="2873374"/>
                  </a:lnTo>
                  <a:lnTo>
                    <a:pt x="1213644" y="2844799"/>
                  </a:lnTo>
                  <a:lnTo>
                    <a:pt x="1250156" y="2820193"/>
                  </a:lnTo>
                  <a:lnTo>
                    <a:pt x="1212056" y="2781299"/>
                  </a:lnTo>
                  <a:lnTo>
                    <a:pt x="1193006" y="2597149"/>
                  </a:lnTo>
                  <a:lnTo>
                    <a:pt x="1227137" y="2571749"/>
                  </a:lnTo>
                  <a:lnTo>
                    <a:pt x="1171575" y="2502693"/>
                  </a:lnTo>
                  <a:lnTo>
                    <a:pt x="1191419" y="2356643"/>
                  </a:lnTo>
                  <a:lnTo>
                    <a:pt x="1318418" y="2303461"/>
                  </a:lnTo>
                  <a:lnTo>
                    <a:pt x="1396206" y="2306636"/>
                  </a:lnTo>
                  <a:lnTo>
                    <a:pt x="1377156" y="2241549"/>
                  </a:lnTo>
                  <a:lnTo>
                    <a:pt x="1405731" y="2228849"/>
                  </a:lnTo>
                  <a:cubicBezTo>
                    <a:pt x="1405466" y="2203449"/>
                    <a:pt x="1407584" y="2182811"/>
                    <a:pt x="1407319" y="2157411"/>
                  </a:cubicBezTo>
                  <a:lnTo>
                    <a:pt x="1377156" y="2146299"/>
                  </a:lnTo>
                  <a:lnTo>
                    <a:pt x="1434306" y="2060574"/>
                  </a:lnTo>
                  <a:lnTo>
                    <a:pt x="1366044" y="1967705"/>
                  </a:lnTo>
                  <a:lnTo>
                    <a:pt x="1427956" y="2006599"/>
                  </a:lnTo>
                  <a:lnTo>
                    <a:pt x="1459706" y="1929605"/>
                  </a:lnTo>
                  <a:lnTo>
                    <a:pt x="1440656" y="2015330"/>
                  </a:lnTo>
                  <a:lnTo>
                    <a:pt x="1477963" y="2078831"/>
                  </a:lnTo>
                  <a:lnTo>
                    <a:pt x="1427162" y="2147887"/>
                  </a:lnTo>
                  <a:lnTo>
                    <a:pt x="1422400" y="2235993"/>
                  </a:lnTo>
                  <a:cubicBezTo>
                    <a:pt x="1422664" y="2260070"/>
                    <a:pt x="1430073" y="2284147"/>
                    <a:pt x="1430337" y="2308224"/>
                  </a:cubicBezTo>
                  <a:lnTo>
                    <a:pt x="1491456" y="2355849"/>
                  </a:lnTo>
                  <a:lnTo>
                    <a:pt x="1504156" y="2412999"/>
                  </a:lnTo>
                  <a:lnTo>
                    <a:pt x="1571625" y="2428874"/>
                  </a:lnTo>
                  <a:lnTo>
                    <a:pt x="1666081" y="2254249"/>
                  </a:lnTo>
                  <a:lnTo>
                    <a:pt x="1593850" y="0"/>
                  </a:lnTo>
                  <a:lnTo>
                    <a:pt x="931068" y="24605"/>
                  </a:lnTo>
                  <a:lnTo>
                    <a:pt x="951706" y="577849"/>
                  </a:lnTo>
                  <a:close/>
                </a:path>
              </a:pathLst>
            </a:custGeom>
            <a:solidFill>
              <a:srgbClr val="FFE699">
                <a:alpha val="56863"/>
              </a:srgbClr>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Dist Winnemucca">
              <a:extLst>
                <a:ext uri="{FF2B5EF4-FFF2-40B4-BE49-F238E27FC236}">
                  <a16:creationId xmlns:a16="http://schemas.microsoft.com/office/drawing/2014/main" id="{232900C4-8A2A-32A0-26D8-2495883C4AED}"/>
                </a:ext>
              </a:extLst>
            </p:cNvPr>
            <p:cNvSpPr/>
            <p:nvPr/>
          </p:nvSpPr>
          <p:spPr>
            <a:xfrm>
              <a:off x="4502150" y="254794"/>
              <a:ext cx="1809750" cy="1828006"/>
            </a:xfrm>
            <a:custGeom>
              <a:avLst/>
              <a:gdLst>
                <a:gd name="connsiteX0" fmla="*/ 0 w 1809750"/>
                <a:gd name="connsiteY0" fmla="*/ 0 h 1835150"/>
                <a:gd name="connsiteX1" fmla="*/ 1587500 w 1809750"/>
                <a:gd name="connsiteY1" fmla="*/ 12700 h 1835150"/>
                <a:gd name="connsiteX2" fmla="*/ 1581150 w 1809750"/>
                <a:gd name="connsiteY2" fmla="*/ 355600 h 1835150"/>
                <a:gd name="connsiteX3" fmla="*/ 1797050 w 1809750"/>
                <a:gd name="connsiteY3" fmla="*/ 927100 h 1835150"/>
                <a:gd name="connsiteX4" fmla="*/ 1809750 w 1809750"/>
                <a:gd name="connsiteY4" fmla="*/ 1263650 h 1835150"/>
                <a:gd name="connsiteX5" fmla="*/ 1581150 w 1809750"/>
                <a:gd name="connsiteY5" fmla="*/ 1511300 h 1835150"/>
                <a:gd name="connsiteX6" fmla="*/ 1581150 w 1809750"/>
                <a:gd name="connsiteY6" fmla="*/ 1828800 h 1835150"/>
                <a:gd name="connsiteX7" fmla="*/ 1047750 w 1809750"/>
                <a:gd name="connsiteY7" fmla="*/ 1835150 h 1835150"/>
                <a:gd name="connsiteX8" fmla="*/ 768350 w 1809750"/>
                <a:gd name="connsiteY8" fmla="*/ 1200150 h 1835150"/>
                <a:gd name="connsiteX9" fmla="*/ 0 w 1809750"/>
                <a:gd name="connsiteY9" fmla="*/ 0 h 1835150"/>
                <a:gd name="connsiteX0" fmla="*/ 0 w 1809750"/>
                <a:gd name="connsiteY0" fmla="*/ 0 h 1835150"/>
                <a:gd name="connsiteX1" fmla="*/ 1587500 w 1809750"/>
                <a:gd name="connsiteY1" fmla="*/ 12700 h 1835150"/>
                <a:gd name="connsiteX2" fmla="*/ 1581150 w 1809750"/>
                <a:gd name="connsiteY2" fmla="*/ 355600 h 1835150"/>
                <a:gd name="connsiteX3" fmla="*/ 1797050 w 1809750"/>
                <a:gd name="connsiteY3" fmla="*/ 927100 h 1835150"/>
                <a:gd name="connsiteX4" fmla="*/ 1809750 w 1809750"/>
                <a:gd name="connsiteY4" fmla="*/ 1263650 h 1835150"/>
                <a:gd name="connsiteX5" fmla="*/ 1581150 w 1809750"/>
                <a:gd name="connsiteY5" fmla="*/ 1511300 h 1835150"/>
                <a:gd name="connsiteX6" fmla="*/ 1581150 w 1809750"/>
                <a:gd name="connsiteY6" fmla="*/ 1828800 h 1835150"/>
                <a:gd name="connsiteX7" fmla="*/ 1047750 w 1809750"/>
                <a:gd name="connsiteY7" fmla="*/ 1835150 h 1835150"/>
                <a:gd name="connsiteX8" fmla="*/ 763587 w 1809750"/>
                <a:gd name="connsiteY8" fmla="*/ 1214438 h 1835150"/>
                <a:gd name="connsiteX9" fmla="*/ 0 w 1809750"/>
                <a:gd name="connsiteY9" fmla="*/ 0 h 1835150"/>
                <a:gd name="connsiteX0" fmla="*/ 0 w 1809750"/>
                <a:gd name="connsiteY0" fmla="*/ 0 h 1828006"/>
                <a:gd name="connsiteX1" fmla="*/ 1587500 w 1809750"/>
                <a:gd name="connsiteY1" fmla="*/ 5556 h 1828006"/>
                <a:gd name="connsiteX2" fmla="*/ 1581150 w 1809750"/>
                <a:gd name="connsiteY2" fmla="*/ 348456 h 1828006"/>
                <a:gd name="connsiteX3" fmla="*/ 1797050 w 1809750"/>
                <a:gd name="connsiteY3" fmla="*/ 919956 h 1828006"/>
                <a:gd name="connsiteX4" fmla="*/ 1809750 w 1809750"/>
                <a:gd name="connsiteY4" fmla="*/ 1256506 h 1828006"/>
                <a:gd name="connsiteX5" fmla="*/ 1581150 w 1809750"/>
                <a:gd name="connsiteY5" fmla="*/ 1504156 h 1828006"/>
                <a:gd name="connsiteX6" fmla="*/ 1581150 w 1809750"/>
                <a:gd name="connsiteY6" fmla="*/ 1821656 h 1828006"/>
                <a:gd name="connsiteX7" fmla="*/ 1047750 w 1809750"/>
                <a:gd name="connsiteY7" fmla="*/ 1828006 h 1828006"/>
                <a:gd name="connsiteX8" fmla="*/ 763587 w 1809750"/>
                <a:gd name="connsiteY8" fmla="*/ 1207294 h 1828006"/>
                <a:gd name="connsiteX9" fmla="*/ 0 w 1809750"/>
                <a:gd name="connsiteY9" fmla="*/ 0 h 1828006"/>
                <a:gd name="connsiteX0" fmla="*/ 0 w 1809750"/>
                <a:gd name="connsiteY0" fmla="*/ 0 h 1828006"/>
                <a:gd name="connsiteX1" fmla="*/ 1594644 w 1809750"/>
                <a:gd name="connsiteY1" fmla="*/ 17462 h 1828006"/>
                <a:gd name="connsiteX2" fmla="*/ 1581150 w 1809750"/>
                <a:gd name="connsiteY2" fmla="*/ 348456 h 1828006"/>
                <a:gd name="connsiteX3" fmla="*/ 1797050 w 1809750"/>
                <a:gd name="connsiteY3" fmla="*/ 919956 h 1828006"/>
                <a:gd name="connsiteX4" fmla="*/ 1809750 w 1809750"/>
                <a:gd name="connsiteY4" fmla="*/ 1256506 h 1828006"/>
                <a:gd name="connsiteX5" fmla="*/ 1581150 w 1809750"/>
                <a:gd name="connsiteY5" fmla="*/ 1504156 h 1828006"/>
                <a:gd name="connsiteX6" fmla="*/ 1581150 w 1809750"/>
                <a:gd name="connsiteY6" fmla="*/ 1821656 h 1828006"/>
                <a:gd name="connsiteX7" fmla="*/ 1047750 w 1809750"/>
                <a:gd name="connsiteY7" fmla="*/ 1828006 h 1828006"/>
                <a:gd name="connsiteX8" fmla="*/ 763587 w 1809750"/>
                <a:gd name="connsiteY8" fmla="*/ 1207294 h 1828006"/>
                <a:gd name="connsiteX9" fmla="*/ 0 w 1809750"/>
                <a:gd name="connsiteY9" fmla="*/ 0 h 1828006"/>
                <a:gd name="connsiteX0" fmla="*/ 0 w 1809750"/>
                <a:gd name="connsiteY0" fmla="*/ 0 h 1828006"/>
                <a:gd name="connsiteX1" fmla="*/ 1594644 w 1809750"/>
                <a:gd name="connsiteY1" fmla="*/ 12699 h 1828006"/>
                <a:gd name="connsiteX2" fmla="*/ 1581150 w 1809750"/>
                <a:gd name="connsiteY2" fmla="*/ 348456 h 1828006"/>
                <a:gd name="connsiteX3" fmla="*/ 1797050 w 1809750"/>
                <a:gd name="connsiteY3" fmla="*/ 919956 h 1828006"/>
                <a:gd name="connsiteX4" fmla="*/ 1809750 w 1809750"/>
                <a:gd name="connsiteY4" fmla="*/ 1256506 h 1828006"/>
                <a:gd name="connsiteX5" fmla="*/ 1581150 w 1809750"/>
                <a:gd name="connsiteY5" fmla="*/ 1504156 h 1828006"/>
                <a:gd name="connsiteX6" fmla="*/ 1581150 w 1809750"/>
                <a:gd name="connsiteY6" fmla="*/ 1821656 h 1828006"/>
                <a:gd name="connsiteX7" fmla="*/ 1047750 w 1809750"/>
                <a:gd name="connsiteY7" fmla="*/ 1828006 h 1828006"/>
                <a:gd name="connsiteX8" fmla="*/ 763587 w 1809750"/>
                <a:gd name="connsiteY8" fmla="*/ 1207294 h 1828006"/>
                <a:gd name="connsiteX9" fmla="*/ 0 w 1809750"/>
                <a:gd name="connsiteY9" fmla="*/ 0 h 1828006"/>
                <a:gd name="connsiteX0" fmla="*/ 0 w 1809750"/>
                <a:gd name="connsiteY0" fmla="*/ 0 h 1828006"/>
                <a:gd name="connsiteX1" fmla="*/ 1594644 w 1809750"/>
                <a:gd name="connsiteY1" fmla="*/ 12699 h 1828006"/>
                <a:gd name="connsiteX2" fmla="*/ 1581150 w 1809750"/>
                <a:gd name="connsiteY2" fmla="*/ 348456 h 1828006"/>
                <a:gd name="connsiteX3" fmla="*/ 1797050 w 1809750"/>
                <a:gd name="connsiteY3" fmla="*/ 919956 h 1828006"/>
                <a:gd name="connsiteX4" fmla="*/ 1809750 w 1809750"/>
                <a:gd name="connsiteY4" fmla="*/ 1256506 h 1828006"/>
                <a:gd name="connsiteX5" fmla="*/ 1581150 w 1809750"/>
                <a:gd name="connsiteY5" fmla="*/ 1504156 h 1828006"/>
                <a:gd name="connsiteX6" fmla="*/ 1581150 w 1809750"/>
                <a:gd name="connsiteY6" fmla="*/ 1821656 h 1828006"/>
                <a:gd name="connsiteX7" fmla="*/ 1047750 w 1809750"/>
                <a:gd name="connsiteY7" fmla="*/ 1828006 h 1828006"/>
                <a:gd name="connsiteX8" fmla="*/ 763587 w 1809750"/>
                <a:gd name="connsiteY8" fmla="*/ 1207294 h 1828006"/>
                <a:gd name="connsiteX9" fmla="*/ 0 w 1809750"/>
                <a:gd name="connsiteY9" fmla="*/ 0 h 1828006"/>
                <a:gd name="connsiteX0" fmla="*/ 0 w 1809750"/>
                <a:gd name="connsiteY0" fmla="*/ 0 h 1828006"/>
                <a:gd name="connsiteX1" fmla="*/ 1594644 w 1809750"/>
                <a:gd name="connsiteY1" fmla="*/ 12699 h 1828006"/>
                <a:gd name="connsiteX2" fmla="*/ 1581150 w 1809750"/>
                <a:gd name="connsiteY2" fmla="*/ 348456 h 1828006"/>
                <a:gd name="connsiteX3" fmla="*/ 1797050 w 1809750"/>
                <a:gd name="connsiteY3" fmla="*/ 919956 h 1828006"/>
                <a:gd name="connsiteX4" fmla="*/ 1809750 w 1809750"/>
                <a:gd name="connsiteY4" fmla="*/ 1256506 h 1828006"/>
                <a:gd name="connsiteX5" fmla="*/ 1581150 w 1809750"/>
                <a:gd name="connsiteY5" fmla="*/ 1504156 h 1828006"/>
                <a:gd name="connsiteX6" fmla="*/ 1581150 w 1809750"/>
                <a:gd name="connsiteY6" fmla="*/ 1821656 h 1828006"/>
                <a:gd name="connsiteX7" fmla="*/ 1047750 w 1809750"/>
                <a:gd name="connsiteY7" fmla="*/ 1828006 h 1828006"/>
                <a:gd name="connsiteX8" fmla="*/ 763587 w 1809750"/>
                <a:gd name="connsiteY8" fmla="*/ 1207294 h 1828006"/>
                <a:gd name="connsiteX9" fmla="*/ 0 w 1809750"/>
                <a:gd name="connsiteY9" fmla="*/ 0 h 182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0" h="1828006">
                  <a:moveTo>
                    <a:pt x="0" y="0"/>
                  </a:moveTo>
                  <a:cubicBezTo>
                    <a:pt x="531548" y="4233"/>
                    <a:pt x="905933" y="20373"/>
                    <a:pt x="1594644" y="12699"/>
                  </a:cubicBezTo>
                  <a:lnTo>
                    <a:pt x="1581150" y="348456"/>
                  </a:lnTo>
                  <a:lnTo>
                    <a:pt x="1797050" y="919956"/>
                  </a:lnTo>
                  <a:lnTo>
                    <a:pt x="1809750" y="1256506"/>
                  </a:lnTo>
                  <a:lnTo>
                    <a:pt x="1581150" y="1504156"/>
                  </a:lnTo>
                  <a:lnTo>
                    <a:pt x="1581150" y="1821656"/>
                  </a:lnTo>
                  <a:lnTo>
                    <a:pt x="1047750" y="1828006"/>
                  </a:lnTo>
                  <a:lnTo>
                    <a:pt x="763587" y="1207294"/>
                  </a:lnTo>
                  <a:lnTo>
                    <a:pt x="0" y="0"/>
                  </a:lnTo>
                  <a:close/>
                </a:path>
              </a:pathLst>
            </a:custGeom>
            <a:solidFill>
              <a:srgbClr val="4472C4">
                <a:alpha val="56863"/>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Dist Elko">
              <a:extLst>
                <a:ext uri="{FF2B5EF4-FFF2-40B4-BE49-F238E27FC236}">
                  <a16:creationId xmlns:a16="http://schemas.microsoft.com/office/drawing/2014/main" id="{A03EA2CB-F249-4EEA-E084-90A7E98E5771}"/>
                </a:ext>
              </a:extLst>
            </p:cNvPr>
            <p:cNvSpPr/>
            <p:nvPr/>
          </p:nvSpPr>
          <p:spPr>
            <a:xfrm>
              <a:off x="6083300" y="260350"/>
              <a:ext cx="2022475" cy="1828800"/>
            </a:xfrm>
            <a:custGeom>
              <a:avLst/>
              <a:gdLst>
                <a:gd name="connsiteX0" fmla="*/ 12700 w 1993900"/>
                <a:gd name="connsiteY0" fmla="*/ 0 h 1828800"/>
                <a:gd name="connsiteX1" fmla="*/ 0 w 1993900"/>
                <a:gd name="connsiteY1" fmla="*/ 349250 h 1828800"/>
                <a:gd name="connsiteX2" fmla="*/ 222250 w 1993900"/>
                <a:gd name="connsiteY2" fmla="*/ 933450 h 1828800"/>
                <a:gd name="connsiteX3" fmla="*/ 222250 w 1993900"/>
                <a:gd name="connsiteY3" fmla="*/ 1270000 h 1828800"/>
                <a:gd name="connsiteX4" fmla="*/ 12700 w 1993900"/>
                <a:gd name="connsiteY4" fmla="*/ 1504950 h 1828800"/>
                <a:gd name="connsiteX5" fmla="*/ 0 w 1993900"/>
                <a:gd name="connsiteY5" fmla="*/ 1822450 h 1828800"/>
                <a:gd name="connsiteX6" fmla="*/ 1409700 w 1993900"/>
                <a:gd name="connsiteY6" fmla="*/ 1828800 h 1828800"/>
                <a:gd name="connsiteX7" fmla="*/ 1993900 w 1993900"/>
                <a:gd name="connsiteY7" fmla="*/ 1701800 h 1828800"/>
                <a:gd name="connsiteX8" fmla="*/ 1962150 w 1993900"/>
                <a:gd name="connsiteY8" fmla="*/ 6350 h 1828800"/>
                <a:gd name="connsiteX9" fmla="*/ 12700 w 1993900"/>
                <a:gd name="connsiteY9" fmla="*/ 0 h 1828800"/>
                <a:gd name="connsiteX0" fmla="*/ 12700 w 2022475"/>
                <a:gd name="connsiteY0" fmla="*/ 0 h 1828800"/>
                <a:gd name="connsiteX1" fmla="*/ 0 w 2022475"/>
                <a:gd name="connsiteY1" fmla="*/ 349250 h 1828800"/>
                <a:gd name="connsiteX2" fmla="*/ 222250 w 2022475"/>
                <a:gd name="connsiteY2" fmla="*/ 933450 h 1828800"/>
                <a:gd name="connsiteX3" fmla="*/ 222250 w 2022475"/>
                <a:gd name="connsiteY3" fmla="*/ 1270000 h 1828800"/>
                <a:gd name="connsiteX4" fmla="*/ 12700 w 2022475"/>
                <a:gd name="connsiteY4" fmla="*/ 1504950 h 1828800"/>
                <a:gd name="connsiteX5" fmla="*/ 0 w 2022475"/>
                <a:gd name="connsiteY5" fmla="*/ 1822450 h 1828800"/>
                <a:gd name="connsiteX6" fmla="*/ 1409700 w 2022475"/>
                <a:gd name="connsiteY6" fmla="*/ 1828800 h 1828800"/>
                <a:gd name="connsiteX7" fmla="*/ 2022475 w 2022475"/>
                <a:gd name="connsiteY7" fmla="*/ 1701800 h 1828800"/>
                <a:gd name="connsiteX8" fmla="*/ 1962150 w 2022475"/>
                <a:gd name="connsiteY8" fmla="*/ 6350 h 1828800"/>
                <a:gd name="connsiteX9" fmla="*/ 12700 w 2022475"/>
                <a:gd name="connsiteY9" fmla="*/ 0 h 1828800"/>
                <a:gd name="connsiteX0" fmla="*/ 12700 w 2022475"/>
                <a:gd name="connsiteY0" fmla="*/ 0 h 1828800"/>
                <a:gd name="connsiteX1" fmla="*/ 0 w 2022475"/>
                <a:gd name="connsiteY1" fmla="*/ 349250 h 1828800"/>
                <a:gd name="connsiteX2" fmla="*/ 222250 w 2022475"/>
                <a:gd name="connsiteY2" fmla="*/ 933450 h 1828800"/>
                <a:gd name="connsiteX3" fmla="*/ 231775 w 2022475"/>
                <a:gd name="connsiteY3" fmla="*/ 1253331 h 1828800"/>
                <a:gd name="connsiteX4" fmla="*/ 12700 w 2022475"/>
                <a:gd name="connsiteY4" fmla="*/ 1504950 h 1828800"/>
                <a:gd name="connsiteX5" fmla="*/ 0 w 2022475"/>
                <a:gd name="connsiteY5" fmla="*/ 1822450 h 1828800"/>
                <a:gd name="connsiteX6" fmla="*/ 1409700 w 2022475"/>
                <a:gd name="connsiteY6" fmla="*/ 1828800 h 1828800"/>
                <a:gd name="connsiteX7" fmla="*/ 2022475 w 2022475"/>
                <a:gd name="connsiteY7" fmla="*/ 1701800 h 1828800"/>
                <a:gd name="connsiteX8" fmla="*/ 1962150 w 2022475"/>
                <a:gd name="connsiteY8" fmla="*/ 6350 h 1828800"/>
                <a:gd name="connsiteX9" fmla="*/ 12700 w 2022475"/>
                <a:gd name="connsiteY9" fmla="*/ 0 h 1828800"/>
                <a:gd name="connsiteX0" fmla="*/ 12700 w 2022475"/>
                <a:gd name="connsiteY0" fmla="*/ 0 h 1828800"/>
                <a:gd name="connsiteX1" fmla="*/ 0 w 2022475"/>
                <a:gd name="connsiteY1" fmla="*/ 349250 h 1828800"/>
                <a:gd name="connsiteX2" fmla="*/ 222250 w 2022475"/>
                <a:gd name="connsiteY2" fmla="*/ 933450 h 1828800"/>
                <a:gd name="connsiteX3" fmla="*/ 231775 w 2022475"/>
                <a:gd name="connsiteY3" fmla="*/ 1253331 h 1828800"/>
                <a:gd name="connsiteX4" fmla="*/ 793 w 2022475"/>
                <a:gd name="connsiteY4" fmla="*/ 1495425 h 1828800"/>
                <a:gd name="connsiteX5" fmla="*/ 0 w 2022475"/>
                <a:gd name="connsiteY5" fmla="*/ 1822450 h 1828800"/>
                <a:gd name="connsiteX6" fmla="*/ 1409700 w 2022475"/>
                <a:gd name="connsiteY6" fmla="*/ 1828800 h 1828800"/>
                <a:gd name="connsiteX7" fmla="*/ 2022475 w 2022475"/>
                <a:gd name="connsiteY7" fmla="*/ 1701800 h 1828800"/>
                <a:gd name="connsiteX8" fmla="*/ 1962150 w 2022475"/>
                <a:gd name="connsiteY8" fmla="*/ 6350 h 1828800"/>
                <a:gd name="connsiteX9" fmla="*/ 12700 w 2022475"/>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475" h="1828800">
                  <a:moveTo>
                    <a:pt x="12700" y="0"/>
                  </a:moveTo>
                  <a:lnTo>
                    <a:pt x="0" y="349250"/>
                  </a:lnTo>
                  <a:lnTo>
                    <a:pt x="222250" y="933450"/>
                  </a:lnTo>
                  <a:lnTo>
                    <a:pt x="231775" y="1253331"/>
                  </a:lnTo>
                  <a:lnTo>
                    <a:pt x="793" y="1495425"/>
                  </a:lnTo>
                  <a:cubicBezTo>
                    <a:pt x="529" y="1604433"/>
                    <a:pt x="264" y="1713442"/>
                    <a:pt x="0" y="1822450"/>
                  </a:cubicBezTo>
                  <a:lnTo>
                    <a:pt x="1409700" y="1828800"/>
                  </a:lnTo>
                  <a:lnTo>
                    <a:pt x="2022475" y="1701800"/>
                  </a:lnTo>
                  <a:lnTo>
                    <a:pt x="1962150" y="6350"/>
                  </a:lnTo>
                  <a:lnTo>
                    <a:pt x="12700" y="0"/>
                  </a:lnTo>
                  <a:close/>
                </a:path>
              </a:pathLst>
            </a:custGeom>
            <a:solidFill>
              <a:srgbClr val="4472C4">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District 3">
              <a:extLst>
                <a:ext uri="{FF2B5EF4-FFF2-40B4-BE49-F238E27FC236}">
                  <a16:creationId xmlns:a16="http://schemas.microsoft.com/office/drawing/2014/main" id="{E6F56B92-8284-3938-F27C-52511B59548F}"/>
                </a:ext>
              </a:extLst>
            </p:cNvPr>
            <p:cNvSpPr/>
            <p:nvPr/>
          </p:nvSpPr>
          <p:spPr>
            <a:xfrm>
              <a:off x="4509061" y="253878"/>
              <a:ext cx="3631930" cy="3572403"/>
            </a:xfrm>
            <a:custGeom>
              <a:avLst/>
              <a:gdLst>
                <a:gd name="connsiteX0" fmla="*/ 0 w 3759200"/>
                <a:gd name="connsiteY0" fmla="*/ 0 h 3625850"/>
                <a:gd name="connsiteX1" fmla="*/ 787400 w 3759200"/>
                <a:gd name="connsiteY1" fmla="*/ 1238250 h 3625850"/>
                <a:gd name="connsiteX2" fmla="*/ 1270000 w 3759200"/>
                <a:gd name="connsiteY2" fmla="*/ 2260600 h 3625850"/>
                <a:gd name="connsiteX3" fmla="*/ 1225550 w 3759200"/>
                <a:gd name="connsiteY3" fmla="*/ 2660650 h 3625850"/>
                <a:gd name="connsiteX4" fmla="*/ 1377950 w 3759200"/>
                <a:gd name="connsiteY4" fmla="*/ 2647950 h 3625850"/>
                <a:gd name="connsiteX5" fmla="*/ 1663700 w 3759200"/>
                <a:gd name="connsiteY5" fmla="*/ 2419350 h 3625850"/>
                <a:gd name="connsiteX6" fmla="*/ 1911350 w 3759200"/>
                <a:gd name="connsiteY6" fmla="*/ 2641600 h 3625850"/>
                <a:gd name="connsiteX7" fmla="*/ 2400300 w 3759200"/>
                <a:gd name="connsiteY7" fmla="*/ 2635250 h 3625850"/>
                <a:gd name="connsiteX8" fmla="*/ 2667000 w 3759200"/>
                <a:gd name="connsiteY8" fmla="*/ 3092450 h 3625850"/>
                <a:gd name="connsiteX9" fmla="*/ 3092450 w 3759200"/>
                <a:gd name="connsiteY9" fmla="*/ 3625850 h 3625850"/>
                <a:gd name="connsiteX10" fmla="*/ 3073400 w 3759200"/>
                <a:gd name="connsiteY10" fmla="*/ 3079750 h 3625850"/>
                <a:gd name="connsiteX11" fmla="*/ 3759200 w 3759200"/>
                <a:gd name="connsiteY11" fmla="*/ 3060700 h 3625850"/>
                <a:gd name="connsiteX12" fmla="*/ 3663950 w 3759200"/>
                <a:gd name="connsiteY12" fmla="*/ 6350 h 3625850"/>
                <a:gd name="connsiteX13" fmla="*/ 2317750 w 3759200"/>
                <a:gd name="connsiteY13" fmla="*/ 19050 h 3625850"/>
                <a:gd name="connsiteX14" fmla="*/ 1619250 w 3759200"/>
                <a:gd name="connsiteY14" fmla="*/ 19050 h 3625850"/>
                <a:gd name="connsiteX15" fmla="*/ 920750 w 3759200"/>
                <a:gd name="connsiteY15" fmla="*/ 19050 h 3625850"/>
                <a:gd name="connsiteX16" fmla="*/ 241300 w 3759200"/>
                <a:gd name="connsiteY16" fmla="*/ 0 h 3625850"/>
                <a:gd name="connsiteX17" fmla="*/ 0 w 3759200"/>
                <a:gd name="connsiteY17" fmla="*/ 0 h 362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59200" h="3625850">
                  <a:moveTo>
                    <a:pt x="0" y="0"/>
                  </a:moveTo>
                  <a:lnTo>
                    <a:pt x="787400" y="1238250"/>
                  </a:lnTo>
                  <a:lnTo>
                    <a:pt x="1270000" y="2260600"/>
                  </a:lnTo>
                  <a:lnTo>
                    <a:pt x="1225550" y="2660650"/>
                  </a:lnTo>
                  <a:lnTo>
                    <a:pt x="1377950" y="2647950"/>
                  </a:lnTo>
                  <a:lnTo>
                    <a:pt x="1663700" y="2419350"/>
                  </a:lnTo>
                  <a:lnTo>
                    <a:pt x="1911350" y="2641600"/>
                  </a:lnTo>
                  <a:lnTo>
                    <a:pt x="2400300" y="2635250"/>
                  </a:lnTo>
                  <a:lnTo>
                    <a:pt x="2667000" y="3092450"/>
                  </a:lnTo>
                  <a:lnTo>
                    <a:pt x="3092450" y="3625850"/>
                  </a:lnTo>
                  <a:lnTo>
                    <a:pt x="3073400" y="3079750"/>
                  </a:lnTo>
                  <a:lnTo>
                    <a:pt x="3759200" y="3060700"/>
                  </a:lnTo>
                  <a:lnTo>
                    <a:pt x="3663950" y="6350"/>
                  </a:lnTo>
                  <a:lnTo>
                    <a:pt x="2317750" y="19050"/>
                  </a:lnTo>
                  <a:lnTo>
                    <a:pt x="1619250" y="19050"/>
                  </a:lnTo>
                  <a:lnTo>
                    <a:pt x="920750" y="19050"/>
                  </a:lnTo>
                  <a:lnTo>
                    <a:pt x="241300" y="0"/>
                  </a:lnTo>
                  <a:lnTo>
                    <a:pt x="0" y="0"/>
                  </a:lnTo>
                  <a:close/>
                </a:path>
              </a:pathLst>
            </a:custGeom>
            <a:solidFill>
              <a:srgbClr val="5B9BD5">
                <a:alpha val="32157"/>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Freeform: District 2">
              <a:extLst>
                <a:ext uri="{FF2B5EF4-FFF2-40B4-BE49-F238E27FC236}">
                  <a16:creationId xmlns:a16="http://schemas.microsoft.com/office/drawing/2014/main" id="{E1555A4F-38A7-95F9-0628-247D67FE73B7}"/>
                </a:ext>
              </a:extLst>
            </p:cNvPr>
            <p:cNvSpPr/>
            <p:nvPr/>
          </p:nvSpPr>
          <p:spPr>
            <a:xfrm>
              <a:off x="3981450" y="235109"/>
              <a:ext cx="1754615" cy="3678762"/>
            </a:xfrm>
            <a:custGeom>
              <a:avLst/>
              <a:gdLst>
                <a:gd name="connsiteX0" fmla="*/ 76200 w 1816100"/>
                <a:gd name="connsiteY0" fmla="*/ 0 h 3733800"/>
                <a:gd name="connsiteX1" fmla="*/ 76200 w 1816100"/>
                <a:gd name="connsiteY1" fmla="*/ 57150 h 3733800"/>
                <a:gd name="connsiteX2" fmla="*/ 0 w 1816100"/>
                <a:gd name="connsiteY2" fmla="*/ 2774950 h 3733800"/>
                <a:gd name="connsiteX3" fmla="*/ 1016000 w 1816100"/>
                <a:gd name="connsiteY3" fmla="*/ 3733800 h 3733800"/>
                <a:gd name="connsiteX4" fmla="*/ 1308100 w 1816100"/>
                <a:gd name="connsiteY4" fmla="*/ 3244850 h 3733800"/>
                <a:gd name="connsiteX5" fmla="*/ 1409700 w 1816100"/>
                <a:gd name="connsiteY5" fmla="*/ 2724150 h 3733800"/>
                <a:gd name="connsiteX6" fmla="*/ 1511300 w 1816100"/>
                <a:gd name="connsiteY6" fmla="*/ 2736850 h 3733800"/>
                <a:gd name="connsiteX7" fmla="*/ 1771650 w 1816100"/>
                <a:gd name="connsiteY7" fmla="*/ 2679700 h 3733800"/>
                <a:gd name="connsiteX8" fmla="*/ 1816100 w 1816100"/>
                <a:gd name="connsiteY8" fmla="*/ 2292350 h 3733800"/>
                <a:gd name="connsiteX9" fmla="*/ 1339850 w 1816100"/>
                <a:gd name="connsiteY9" fmla="*/ 1270000 h 3733800"/>
                <a:gd name="connsiteX10" fmla="*/ 539750 w 1816100"/>
                <a:gd name="connsiteY10" fmla="*/ 25400 h 3733800"/>
                <a:gd name="connsiteX11" fmla="*/ 76200 w 1816100"/>
                <a:gd name="connsiteY11" fmla="*/ 0 h 3733800"/>
                <a:gd name="connsiteX0" fmla="*/ 76200 w 1816100"/>
                <a:gd name="connsiteY0" fmla="*/ 0 h 3733800"/>
                <a:gd name="connsiteX1" fmla="*/ 76200 w 1816100"/>
                <a:gd name="connsiteY1" fmla="*/ 57150 h 3733800"/>
                <a:gd name="connsiteX2" fmla="*/ 0 w 1816100"/>
                <a:gd name="connsiteY2" fmla="*/ 2774950 h 3733800"/>
                <a:gd name="connsiteX3" fmla="*/ 1016000 w 1816100"/>
                <a:gd name="connsiteY3" fmla="*/ 3733800 h 3733800"/>
                <a:gd name="connsiteX4" fmla="*/ 1308100 w 1816100"/>
                <a:gd name="connsiteY4" fmla="*/ 3244850 h 3733800"/>
                <a:gd name="connsiteX5" fmla="*/ 1409700 w 1816100"/>
                <a:gd name="connsiteY5" fmla="*/ 2724150 h 3733800"/>
                <a:gd name="connsiteX6" fmla="*/ 1511300 w 1816100"/>
                <a:gd name="connsiteY6" fmla="*/ 2736850 h 3733800"/>
                <a:gd name="connsiteX7" fmla="*/ 1771650 w 1816100"/>
                <a:gd name="connsiteY7" fmla="*/ 2679700 h 3733800"/>
                <a:gd name="connsiteX8" fmla="*/ 1816100 w 1816100"/>
                <a:gd name="connsiteY8" fmla="*/ 2287516 h 3733800"/>
                <a:gd name="connsiteX9" fmla="*/ 1339850 w 1816100"/>
                <a:gd name="connsiteY9" fmla="*/ 1270000 h 3733800"/>
                <a:gd name="connsiteX10" fmla="*/ 539750 w 1816100"/>
                <a:gd name="connsiteY10" fmla="*/ 25400 h 3733800"/>
                <a:gd name="connsiteX11" fmla="*/ 76200 w 1816100"/>
                <a:gd name="connsiteY11" fmla="*/ 0 h 3733800"/>
                <a:gd name="connsiteX0" fmla="*/ 76200 w 1816100"/>
                <a:gd name="connsiteY0" fmla="*/ 0 h 3733800"/>
                <a:gd name="connsiteX1" fmla="*/ 76200 w 1816100"/>
                <a:gd name="connsiteY1" fmla="*/ 57150 h 3733800"/>
                <a:gd name="connsiteX2" fmla="*/ 0 w 1816100"/>
                <a:gd name="connsiteY2" fmla="*/ 2774950 h 3733800"/>
                <a:gd name="connsiteX3" fmla="*/ 1016000 w 1816100"/>
                <a:gd name="connsiteY3" fmla="*/ 3733800 h 3733800"/>
                <a:gd name="connsiteX4" fmla="*/ 1308100 w 1816100"/>
                <a:gd name="connsiteY4" fmla="*/ 3244850 h 3733800"/>
                <a:gd name="connsiteX5" fmla="*/ 1409700 w 1816100"/>
                <a:gd name="connsiteY5" fmla="*/ 2724150 h 3733800"/>
                <a:gd name="connsiteX6" fmla="*/ 1540876 w 1816100"/>
                <a:gd name="connsiteY6" fmla="*/ 2741684 h 3733800"/>
                <a:gd name="connsiteX7" fmla="*/ 1771650 w 1816100"/>
                <a:gd name="connsiteY7" fmla="*/ 2679700 h 3733800"/>
                <a:gd name="connsiteX8" fmla="*/ 1816100 w 1816100"/>
                <a:gd name="connsiteY8" fmla="*/ 2287516 h 3733800"/>
                <a:gd name="connsiteX9" fmla="*/ 1339850 w 1816100"/>
                <a:gd name="connsiteY9" fmla="*/ 1270000 h 3733800"/>
                <a:gd name="connsiteX10" fmla="*/ 539750 w 1816100"/>
                <a:gd name="connsiteY10" fmla="*/ 25400 h 3733800"/>
                <a:gd name="connsiteX11" fmla="*/ 76200 w 1816100"/>
                <a:gd name="connsiteY11" fmla="*/ 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6100" h="3733800">
                  <a:moveTo>
                    <a:pt x="76200" y="0"/>
                  </a:moveTo>
                  <a:lnTo>
                    <a:pt x="76200" y="57150"/>
                  </a:lnTo>
                  <a:lnTo>
                    <a:pt x="0" y="2774950"/>
                  </a:lnTo>
                  <a:lnTo>
                    <a:pt x="1016000" y="3733800"/>
                  </a:lnTo>
                  <a:lnTo>
                    <a:pt x="1308100" y="3244850"/>
                  </a:lnTo>
                  <a:lnTo>
                    <a:pt x="1409700" y="2724150"/>
                  </a:lnTo>
                  <a:lnTo>
                    <a:pt x="1540876" y="2741684"/>
                  </a:lnTo>
                  <a:lnTo>
                    <a:pt x="1771650" y="2679700"/>
                  </a:lnTo>
                  <a:lnTo>
                    <a:pt x="1816100" y="2287516"/>
                  </a:lnTo>
                  <a:lnTo>
                    <a:pt x="1339850" y="1270000"/>
                  </a:lnTo>
                  <a:lnTo>
                    <a:pt x="539750" y="25400"/>
                  </a:lnTo>
                  <a:lnTo>
                    <a:pt x="76200" y="0"/>
                  </a:lnTo>
                  <a:close/>
                </a:path>
              </a:pathLst>
            </a:custGeom>
            <a:solidFill>
              <a:srgbClr val="70AD47">
                <a:alpha val="30980"/>
              </a:srgb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sz="1600">
                <a:solidFill>
                  <a:schemeClr val="tx1"/>
                </a:solidFill>
              </a:endParaRPr>
            </a:p>
          </p:txBody>
        </p:sp>
        <p:sp>
          <p:nvSpPr>
            <p:cNvPr id="10" name="Freeform: District 1">
              <a:extLst>
                <a:ext uri="{FF2B5EF4-FFF2-40B4-BE49-F238E27FC236}">
                  <a16:creationId xmlns:a16="http://schemas.microsoft.com/office/drawing/2014/main" id="{5D8F934D-CDD8-7D20-236A-149F0BCFD7EF}"/>
                </a:ext>
              </a:extLst>
            </p:cNvPr>
            <p:cNvSpPr/>
            <p:nvPr/>
          </p:nvSpPr>
          <p:spPr>
            <a:xfrm>
              <a:off x="4969188" y="2637566"/>
              <a:ext cx="3239289" cy="3985325"/>
            </a:xfrm>
            <a:custGeom>
              <a:avLst/>
              <a:gdLst>
                <a:gd name="connsiteX0" fmla="*/ 0 w 3352800"/>
                <a:gd name="connsiteY0" fmla="*/ 1301750 h 4044950"/>
                <a:gd name="connsiteX1" fmla="*/ 2952750 w 3352800"/>
                <a:gd name="connsiteY1" fmla="*/ 4044950 h 4044950"/>
                <a:gd name="connsiteX2" fmla="*/ 2971800 w 3352800"/>
                <a:gd name="connsiteY2" fmla="*/ 3994150 h 4044950"/>
                <a:gd name="connsiteX3" fmla="*/ 2933700 w 3352800"/>
                <a:gd name="connsiteY3" fmla="*/ 3943350 h 4044950"/>
                <a:gd name="connsiteX4" fmla="*/ 2997200 w 3352800"/>
                <a:gd name="connsiteY4" fmla="*/ 3930650 h 4044950"/>
                <a:gd name="connsiteX5" fmla="*/ 2952750 w 3352800"/>
                <a:gd name="connsiteY5" fmla="*/ 3683000 h 4044950"/>
                <a:gd name="connsiteX6" fmla="*/ 2901950 w 3352800"/>
                <a:gd name="connsiteY6" fmla="*/ 3644900 h 4044950"/>
                <a:gd name="connsiteX7" fmla="*/ 2895600 w 3352800"/>
                <a:gd name="connsiteY7" fmla="*/ 3562350 h 4044950"/>
                <a:gd name="connsiteX8" fmla="*/ 2921000 w 3352800"/>
                <a:gd name="connsiteY8" fmla="*/ 3543300 h 4044950"/>
                <a:gd name="connsiteX9" fmla="*/ 2895600 w 3352800"/>
                <a:gd name="connsiteY9" fmla="*/ 3517900 h 4044950"/>
                <a:gd name="connsiteX10" fmla="*/ 2921000 w 3352800"/>
                <a:gd name="connsiteY10" fmla="*/ 3498850 h 4044950"/>
                <a:gd name="connsiteX11" fmla="*/ 2889250 w 3352800"/>
                <a:gd name="connsiteY11" fmla="*/ 3441700 h 4044950"/>
                <a:gd name="connsiteX12" fmla="*/ 2889250 w 3352800"/>
                <a:gd name="connsiteY12" fmla="*/ 3422650 h 4044950"/>
                <a:gd name="connsiteX13" fmla="*/ 2876550 w 3352800"/>
                <a:gd name="connsiteY13" fmla="*/ 3365500 h 4044950"/>
                <a:gd name="connsiteX14" fmla="*/ 2863850 w 3352800"/>
                <a:gd name="connsiteY14" fmla="*/ 3270250 h 4044950"/>
                <a:gd name="connsiteX15" fmla="*/ 2895600 w 3352800"/>
                <a:gd name="connsiteY15" fmla="*/ 3244850 h 4044950"/>
                <a:gd name="connsiteX16" fmla="*/ 2851150 w 3352800"/>
                <a:gd name="connsiteY16" fmla="*/ 3175000 h 4044950"/>
                <a:gd name="connsiteX17" fmla="*/ 2851150 w 3352800"/>
                <a:gd name="connsiteY17" fmla="*/ 3117850 h 4044950"/>
                <a:gd name="connsiteX18" fmla="*/ 2863850 w 3352800"/>
                <a:gd name="connsiteY18" fmla="*/ 3035300 h 4044950"/>
                <a:gd name="connsiteX19" fmla="*/ 2933700 w 3352800"/>
                <a:gd name="connsiteY19" fmla="*/ 3003550 h 4044950"/>
                <a:gd name="connsiteX20" fmla="*/ 2997200 w 3352800"/>
                <a:gd name="connsiteY20" fmla="*/ 2971800 h 4044950"/>
                <a:gd name="connsiteX21" fmla="*/ 3048000 w 3352800"/>
                <a:gd name="connsiteY21" fmla="*/ 2971800 h 4044950"/>
                <a:gd name="connsiteX22" fmla="*/ 3079750 w 3352800"/>
                <a:gd name="connsiteY22" fmla="*/ 2971800 h 4044950"/>
                <a:gd name="connsiteX23" fmla="*/ 3067050 w 3352800"/>
                <a:gd name="connsiteY23" fmla="*/ 2952750 h 4044950"/>
                <a:gd name="connsiteX24" fmla="*/ 3067050 w 3352800"/>
                <a:gd name="connsiteY24" fmla="*/ 2908300 h 4044950"/>
                <a:gd name="connsiteX25" fmla="*/ 3086100 w 3352800"/>
                <a:gd name="connsiteY25" fmla="*/ 2895600 h 4044950"/>
                <a:gd name="connsiteX26" fmla="*/ 3086100 w 3352800"/>
                <a:gd name="connsiteY26" fmla="*/ 2832100 h 4044950"/>
                <a:gd name="connsiteX27" fmla="*/ 3067050 w 3352800"/>
                <a:gd name="connsiteY27" fmla="*/ 2813050 h 4044950"/>
                <a:gd name="connsiteX28" fmla="*/ 3124200 w 3352800"/>
                <a:gd name="connsiteY28" fmla="*/ 2724150 h 4044950"/>
                <a:gd name="connsiteX29" fmla="*/ 3060700 w 3352800"/>
                <a:gd name="connsiteY29" fmla="*/ 2641600 h 4044950"/>
                <a:gd name="connsiteX30" fmla="*/ 3117850 w 3352800"/>
                <a:gd name="connsiteY30" fmla="*/ 2679700 h 4044950"/>
                <a:gd name="connsiteX31" fmla="*/ 3143250 w 3352800"/>
                <a:gd name="connsiteY31" fmla="*/ 2584450 h 4044950"/>
                <a:gd name="connsiteX32" fmla="*/ 3124200 w 3352800"/>
                <a:gd name="connsiteY32" fmla="*/ 2686050 h 4044950"/>
                <a:gd name="connsiteX33" fmla="*/ 3162300 w 3352800"/>
                <a:gd name="connsiteY33" fmla="*/ 2743200 h 4044950"/>
                <a:gd name="connsiteX34" fmla="*/ 3111500 w 3352800"/>
                <a:gd name="connsiteY34" fmla="*/ 2813050 h 4044950"/>
                <a:gd name="connsiteX35" fmla="*/ 3111500 w 3352800"/>
                <a:gd name="connsiteY35" fmla="*/ 2857500 h 4044950"/>
                <a:gd name="connsiteX36" fmla="*/ 3105150 w 3352800"/>
                <a:gd name="connsiteY36" fmla="*/ 2914650 h 4044950"/>
                <a:gd name="connsiteX37" fmla="*/ 3117850 w 3352800"/>
                <a:gd name="connsiteY37" fmla="*/ 2978150 h 4044950"/>
                <a:gd name="connsiteX38" fmla="*/ 3175000 w 3352800"/>
                <a:gd name="connsiteY38" fmla="*/ 3028950 h 4044950"/>
                <a:gd name="connsiteX39" fmla="*/ 3194050 w 3352800"/>
                <a:gd name="connsiteY39" fmla="*/ 3086100 h 4044950"/>
                <a:gd name="connsiteX40" fmla="*/ 3263900 w 3352800"/>
                <a:gd name="connsiteY40" fmla="*/ 3098800 h 4044950"/>
                <a:gd name="connsiteX41" fmla="*/ 3263900 w 3352800"/>
                <a:gd name="connsiteY41" fmla="*/ 3098800 h 4044950"/>
                <a:gd name="connsiteX42" fmla="*/ 3352800 w 3352800"/>
                <a:gd name="connsiteY42" fmla="*/ 2927350 h 4044950"/>
                <a:gd name="connsiteX43" fmla="*/ 3276600 w 3352800"/>
                <a:gd name="connsiteY43" fmla="*/ 647700 h 4044950"/>
                <a:gd name="connsiteX44" fmla="*/ 2603500 w 3352800"/>
                <a:gd name="connsiteY44" fmla="*/ 660400 h 4044950"/>
                <a:gd name="connsiteX45" fmla="*/ 2622550 w 3352800"/>
                <a:gd name="connsiteY45" fmla="*/ 1219200 h 4044950"/>
                <a:gd name="connsiteX46" fmla="*/ 2190750 w 3352800"/>
                <a:gd name="connsiteY46" fmla="*/ 673100 h 4044950"/>
                <a:gd name="connsiteX47" fmla="*/ 1911350 w 3352800"/>
                <a:gd name="connsiteY47" fmla="*/ 215900 h 4044950"/>
                <a:gd name="connsiteX48" fmla="*/ 1447800 w 3352800"/>
                <a:gd name="connsiteY48" fmla="*/ 234950 h 4044950"/>
                <a:gd name="connsiteX49" fmla="*/ 1193800 w 3352800"/>
                <a:gd name="connsiteY49" fmla="*/ 0 h 4044950"/>
                <a:gd name="connsiteX50" fmla="*/ 920750 w 3352800"/>
                <a:gd name="connsiteY50" fmla="*/ 222250 h 4044950"/>
                <a:gd name="connsiteX51" fmla="*/ 755650 w 3352800"/>
                <a:gd name="connsiteY51" fmla="*/ 241300 h 4044950"/>
                <a:gd name="connsiteX52" fmla="*/ 501650 w 3352800"/>
                <a:gd name="connsiteY52" fmla="*/ 304800 h 4044950"/>
                <a:gd name="connsiteX53" fmla="*/ 393700 w 3352800"/>
                <a:gd name="connsiteY53" fmla="*/ 279400 h 4044950"/>
                <a:gd name="connsiteX54" fmla="*/ 279400 w 3352800"/>
                <a:gd name="connsiteY54" fmla="*/ 806450 h 4044950"/>
                <a:gd name="connsiteX55" fmla="*/ 0 w 3352800"/>
                <a:gd name="connsiteY55" fmla="*/ 1301750 h 4044950"/>
                <a:gd name="connsiteX0" fmla="*/ 0 w 3352800"/>
                <a:gd name="connsiteY0" fmla="*/ 1301750 h 4044950"/>
                <a:gd name="connsiteX1" fmla="*/ 2952750 w 3352800"/>
                <a:gd name="connsiteY1" fmla="*/ 4044950 h 4044950"/>
                <a:gd name="connsiteX2" fmla="*/ 2971800 w 3352800"/>
                <a:gd name="connsiteY2" fmla="*/ 3994150 h 4044950"/>
                <a:gd name="connsiteX3" fmla="*/ 2933700 w 3352800"/>
                <a:gd name="connsiteY3" fmla="*/ 3943350 h 4044950"/>
                <a:gd name="connsiteX4" fmla="*/ 2997200 w 3352800"/>
                <a:gd name="connsiteY4" fmla="*/ 3930650 h 4044950"/>
                <a:gd name="connsiteX5" fmla="*/ 2952750 w 3352800"/>
                <a:gd name="connsiteY5" fmla="*/ 3683000 h 4044950"/>
                <a:gd name="connsiteX6" fmla="*/ 2901950 w 3352800"/>
                <a:gd name="connsiteY6" fmla="*/ 3644900 h 4044950"/>
                <a:gd name="connsiteX7" fmla="*/ 2895600 w 3352800"/>
                <a:gd name="connsiteY7" fmla="*/ 3562350 h 4044950"/>
                <a:gd name="connsiteX8" fmla="*/ 2921000 w 3352800"/>
                <a:gd name="connsiteY8" fmla="*/ 3543300 h 4044950"/>
                <a:gd name="connsiteX9" fmla="*/ 2895600 w 3352800"/>
                <a:gd name="connsiteY9" fmla="*/ 3517900 h 4044950"/>
                <a:gd name="connsiteX10" fmla="*/ 2921000 w 3352800"/>
                <a:gd name="connsiteY10" fmla="*/ 3498850 h 4044950"/>
                <a:gd name="connsiteX11" fmla="*/ 2889250 w 3352800"/>
                <a:gd name="connsiteY11" fmla="*/ 3441700 h 4044950"/>
                <a:gd name="connsiteX12" fmla="*/ 2889250 w 3352800"/>
                <a:gd name="connsiteY12" fmla="*/ 3422650 h 4044950"/>
                <a:gd name="connsiteX13" fmla="*/ 2876550 w 3352800"/>
                <a:gd name="connsiteY13" fmla="*/ 3365500 h 4044950"/>
                <a:gd name="connsiteX14" fmla="*/ 2863850 w 3352800"/>
                <a:gd name="connsiteY14" fmla="*/ 3270250 h 4044950"/>
                <a:gd name="connsiteX15" fmla="*/ 2895600 w 3352800"/>
                <a:gd name="connsiteY15" fmla="*/ 3244850 h 4044950"/>
                <a:gd name="connsiteX16" fmla="*/ 2851150 w 3352800"/>
                <a:gd name="connsiteY16" fmla="*/ 3175000 h 4044950"/>
                <a:gd name="connsiteX17" fmla="*/ 2851150 w 3352800"/>
                <a:gd name="connsiteY17" fmla="*/ 3117850 h 4044950"/>
                <a:gd name="connsiteX18" fmla="*/ 2863850 w 3352800"/>
                <a:gd name="connsiteY18" fmla="*/ 3035300 h 4044950"/>
                <a:gd name="connsiteX19" fmla="*/ 2933700 w 3352800"/>
                <a:gd name="connsiteY19" fmla="*/ 3003550 h 4044950"/>
                <a:gd name="connsiteX20" fmla="*/ 2997200 w 3352800"/>
                <a:gd name="connsiteY20" fmla="*/ 2971800 h 4044950"/>
                <a:gd name="connsiteX21" fmla="*/ 3048000 w 3352800"/>
                <a:gd name="connsiteY21" fmla="*/ 2971800 h 4044950"/>
                <a:gd name="connsiteX22" fmla="*/ 3079750 w 3352800"/>
                <a:gd name="connsiteY22" fmla="*/ 2971800 h 4044950"/>
                <a:gd name="connsiteX23" fmla="*/ 3067050 w 3352800"/>
                <a:gd name="connsiteY23" fmla="*/ 2952750 h 4044950"/>
                <a:gd name="connsiteX24" fmla="*/ 3067050 w 3352800"/>
                <a:gd name="connsiteY24" fmla="*/ 2908300 h 4044950"/>
                <a:gd name="connsiteX25" fmla="*/ 3086100 w 3352800"/>
                <a:gd name="connsiteY25" fmla="*/ 2895600 h 4044950"/>
                <a:gd name="connsiteX26" fmla="*/ 3086100 w 3352800"/>
                <a:gd name="connsiteY26" fmla="*/ 2832100 h 4044950"/>
                <a:gd name="connsiteX27" fmla="*/ 3067050 w 3352800"/>
                <a:gd name="connsiteY27" fmla="*/ 2813050 h 4044950"/>
                <a:gd name="connsiteX28" fmla="*/ 3124200 w 3352800"/>
                <a:gd name="connsiteY28" fmla="*/ 2724150 h 4044950"/>
                <a:gd name="connsiteX29" fmla="*/ 3060700 w 3352800"/>
                <a:gd name="connsiteY29" fmla="*/ 2641600 h 4044950"/>
                <a:gd name="connsiteX30" fmla="*/ 3117850 w 3352800"/>
                <a:gd name="connsiteY30" fmla="*/ 2679700 h 4044950"/>
                <a:gd name="connsiteX31" fmla="*/ 3143250 w 3352800"/>
                <a:gd name="connsiteY31" fmla="*/ 2584450 h 4044950"/>
                <a:gd name="connsiteX32" fmla="*/ 3124200 w 3352800"/>
                <a:gd name="connsiteY32" fmla="*/ 2686050 h 4044950"/>
                <a:gd name="connsiteX33" fmla="*/ 3162300 w 3352800"/>
                <a:gd name="connsiteY33" fmla="*/ 2743200 h 4044950"/>
                <a:gd name="connsiteX34" fmla="*/ 3111500 w 3352800"/>
                <a:gd name="connsiteY34" fmla="*/ 2813050 h 4044950"/>
                <a:gd name="connsiteX35" fmla="*/ 3111500 w 3352800"/>
                <a:gd name="connsiteY35" fmla="*/ 2857500 h 4044950"/>
                <a:gd name="connsiteX36" fmla="*/ 3105150 w 3352800"/>
                <a:gd name="connsiteY36" fmla="*/ 2914650 h 4044950"/>
                <a:gd name="connsiteX37" fmla="*/ 3117850 w 3352800"/>
                <a:gd name="connsiteY37" fmla="*/ 2978150 h 4044950"/>
                <a:gd name="connsiteX38" fmla="*/ 3175000 w 3352800"/>
                <a:gd name="connsiteY38" fmla="*/ 3028950 h 4044950"/>
                <a:gd name="connsiteX39" fmla="*/ 3194050 w 3352800"/>
                <a:gd name="connsiteY39" fmla="*/ 3086100 h 4044950"/>
                <a:gd name="connsiteX40" fmla="*/ 3263900 w 3352800"/>
                <a:gd name="connsiteY40" fmla="*/ 3098800 h 4044950"/>
                <a:gd name="connsiteX41" fmla="*/ 3263900 w 3352800"/>
                <a:gd name="connsiteY41" fmla="*/ 3098800 h 4044950"/>
                <a:gd name="connsiteX42" fmla="*/ 3352800 w 3352800"/>
                <a:gd name="connsiteY42" fmla="*/ 2927350 h 4044950"/>
                <a:gd name="connsiteX43" fmla="*/ 3276600 w 3352800"/>
                <a:gd name="connsiteY43" fmla="*/ 647700 h 4044950"/>
                <a:gd name="connsiteX44" fmla="*/ 2603500 w 3352800"/>
                <a:gd name="connsiteY44" fmla="*/ 660400 h 4044950"/>
                <a:gd name="connsiteX45" fmla="*/ 2622550 w 3352800"/>
                <a:gd name="connsiteY45" fmla="*/ 1219200 h 4044950"/>
                <a:gd name="connsiteX46" fmla="*/ 2190750 w 3352800"/>
                <a:gd name="connsiteY46" fmla="*/ 673100 h 4044950"/>
                <a:gd name="connsiteX47" fmla="*/ 1911350 w 3352800"/>
                <a:gd name="connsiteY47" fmla="*/ 215900 h 4044950"/>
                <a:gd name="connsiteX48" fmla="*/ 1447800 w 3352800"/>
                <a:gd name="connsiteY48" fmla="*/ 225283 h 4044950"/>
                <a:gd name="connsiteX49" fmla="*/ 1193800 w 3352800"/>
                <a:gd name="connsiteY49" fmla="*/ 0 h 4044950"/>
                <a:gd name="connsiteX50" fmla="*/ 920750 w 3352800"/>
                <a:gd name="connsiteY50" fmla="*/ 222250 h 4044950"/>
                <a:gd name="connsiteX51" fmla="*/ 755650 w 3352800"/>
                <a:gd name="connsiteY51" fmla="*/ 241300 h 4044950"/>
                <a:gd name="connsiteX52" fmla="*/ 501650 w 3352800"/>
                <a:gd name="connsiteY52" fmla="*/ 304800 h 4044950"/>
                <a:gd name="connsiteX53" fmla="*/ 393700 w 3352800"/>
                <a:gd name="connsiteY53" fmla="*/ 279400 h 4044950"/>
                <a:gd name="connsiteX54" fmla="*/ 279400 w 3352800"/>
                <a:gd name="connsiteY54" fmla="*/ 806450 h 4044950"/>
                <a:gd name="connsiteX55" fmla="*/ 0 w 3352800"/>
                <a:gd name="connsiteY55" fmla="*/ 1301750 h 4044950"/>
                <a:gd name="connsiteX0" fmla="*/ 0 w 3352800"/>
                <a:gd name="connsiteY0" fmla="*/ 1301750 h 4044950"/>
                <a:gd name="connsiteX1" fmla="*/ 2952750 w 3352800"/>
                <a:gd name="connsiteY1" fmla="*/ 4044950 h 4044950"/>
                <a:gd name="connsiteX2" fmla="*/ 2971800 w 3352800"/>
                <a:gd name="connsiteY2" fmla="*/ 3994150 h 4044950"/>
                <a:gd name="connsiteX3" fmla="*/ 2933700 w 3352800"/>
                <a:gd name="connsiteY3" fmla="*/ 3943350 h 4044950"/>
                <a:gd name="connsiteX4" fmla="*/ 2997200 w 3352800"/>
                <a:gd name="connsiteY4" fmla="*/ 3930650 h 4044950"/>
                <a:gd name="connsiteX5" fmla="*/ 2952750 w 3352800"/>
                <a:gd name="connsiteY5" fmla="*/ 3683000 h 4044950"/>
                <a:gd name="connsiteX6" fmla="*/ 2901950 w 3352800"/>
                <a:gd name="connsiteY6" fmla="*/ 3644900 h 4044950"/>
                <a:gd name="connsiteX7" fmla="*/ 2895600 w 3352800"/>
                <a:gd name="connsiteY7" fmla="*/ 3562350 h 4044950"/>
                <a:gd name="connsiteX8" fmla="*/ 2921000 w 3352800"/>
                <a:gd name="connsiteY8" fmla="*/ 3543300 h 4044950"/>
                <a:gd name="connsiteX9" fmla="*/ 2895600 w 3352800"/>
                <a:gd name="connsiteY9" fmla="*/ 3517900 h 4044950"/>
                <a:gd name="connsiteX10" fmla="*/ 2921000 w 3352800"/>
                <a:gd name="connsiteY10" fmla="*/ 3498850 h 4044950"/>
                <a:gd name="connsiteX11" fmla="*/ 2889250 w 3352800"/>
                <a:gd name="connsiteY11" fmla="*/ 3441700 h 4044950"/>
                <a:gd name="connsiteX12" fmla="*/ 2889250 w 3352800"/>
                <a:gd name="connsiteY12" fmla="*/ 3422650 h 4044950"/>
                <a:gd name="connsiteX13" fmla="*/ 2876550 w 3352800"/>
                <a:gd name="connsiteY13" fmla="*/ 3365500 h 4044950"/>
                <a:gd name="connsiteX14" fmla="*/ 2863850 w 3352800"/>
                <a:gd name="connsiteY14" fmla="*/ 3270250 h 4044950"/>
                <a:gd name="connsiteX15" fmla="*/ 2895600 w 3352800"/>
                <a:gd name="connsiteY15" fmla="*/ 3244850 h 4044950"/>
                <a:gd name="connsiteX16" fmla="*/ 2851150 w 3352800"/>
                <a:gd name="connsiteY16" fmla="*/ 3175000 h 4044950"/>
                <a:gd name="connsiteX17" fmla="*/ 2851150 w 3352800"/>
                <a:gd name="connsiteY17" fmla="*/ 3117850 h 4044950"/>
                <a:gd name="connsiteX18" fmla="*/ 2863850 w 3352800"/>
                <a:gd name="connsiteY18" fmla="*/ 3035300 h 4044950"/>
                <a:gd name="connsiteX19" fmla="*/ 2933700 w 3352800"/>
                <a:gd name="connsiteY19" fmla="*/ 3003550 h 4044950"/>
                <a:gd name="connsiteX20" fmla="*/ 2997200 w 3352800"/>
                <a:gd name="connsiteY20" fmla="*/ 2971800 h 4044950"/>
                <a:gd name="connsiteX21" fmla="*/ 3048000 w 3352800"/>
                <a:gd name="connsiteY21" fmla="*/ 2971800 h 4044950"/>
                <a:gd name="connsiteX22" fmla="*/ 3079750 w 3352800"/>
                <a:gd name="connsiteY22" fmla="*/ 2971800 h 4044950"/>
                <a:gd name="connsiteX23" fmla="*/ 3067050 w 3352800"/>
                <a:gd name="connsiteY23" fmla="*/ 2952750 h 4044950"/>
                <a:gd name="connsiteX24" fmla="*/ 3067050 w 3352800"/>
                <a:gd name="connsiteY24" fmla="*/ 2908300 h 4044950"/>
                <a:gd name="connsiteX25" fmla="*/ 3086100 w 3352800"/>
                <a:gd name="connsiteY25" fmla="*/ 2895600 h 4044950"/>
                <a:gd name="connsiteX26" fmla="*/ 3086100 w 3352800"/>
                <a:gd name="connsiteY26" fmla="*/ 2832100 h 4044950"/>
                <a:gd name="connsiteX27" fmla="*/ 3067050 w 3352800"/>
                <a:gd name="connsiteY27" fmla="*/ 2813050 h 4044950"/>
                <a:gd name="connsiteX28" fmla="*/ 3124200 w 3352800"/>
                <a:gd name="connsiteY28" fmla="*/ 2724150 h 4044950"/>
                <a:gd name="connsiteX29" fmla="*/ 3060700 w 3352800"/>
                <a:gd name="connsiteY29" fmla="*/ 2641600 h 4044950"/>
                <a:gd name="connsiteX30" fmla="*/ 3117850 w 3352800"/>
                <a:gd name="connsiteY30" fmla="*/ 2679700 h 4044950"/>
                <a:gd name="connsiteX31" fmla="*/ 3143250 w 3352800"/>
                <a:gd name="connsiteY31" fmla="*/ 2584450 h 4044950"/>
                <a:gd name="connsiteX32" fmla="*/ 3124200 w 3352800"/>
                <a:gd name="connsiteY32" fmla="*/ 2686050 h 4044950"/>
                <a:gd name="connsiteX33" fmla="*/ 3162300 w 3352800"/>
                <a:gd name="connsiteY33" fmla="*/ 2743200 h 4044950"/>
                <a:gd name="connsiteX34" fmla="*/ 3111500 w 3352800"/>
                <a:gd name="connsiteY34" fmla="*/ 2813050 h 4044950"/>
                <a:gd name="connsiteX35" fmla="*/ 3111500 w 3352800"/>
                <a:gd name="connsiteY35" fmla="*/ 2857500 h 4044950"/>
                <a:gd name="connsiteX36" fmla="*/ 3105150 w 3352800"/>
                <a:gd name="connsiteY36" fmla="*/ 2914650 h 4044950"/>
                <a:gd name="connsiteX37" fmla="*/ 3117850 w 3352800"/>
                <a:gd name="connsiteY37" fmla="*/ 2978150 h 4044950"/>
                <a:gd name="connsiteX38" fmla="*/ 3175000 w 3352800"/>
                <a:gd name="connsiteY38" fmla="*/ 3028950 h 4044950"/>
                <a:gd name="connsiteX39" fmla="*/ 3194050 w 3352800"/>
                <a:gd name="connsiteY39" fmla="*/ 3086100 h 4044950"/>
                <a:gd name="connsiteX40" fmla="*/ 3263900 w 3352800"/>
                <a:gd name="connsiteY40" fmla="*/ 3098800 h 4044950"/>
                <a:gd name="connsiteX41" fmla="*/ 3263900 w 3352800"/>
                <a:gd name="connsiteY41" fmla="*/ 3098800 h 4044950"/>
                <a:gd name="connsiteX42" fmla="*/ 3352800 w 3352800"/>
                <a:gd name="connsiteY42" fmla="*/ 2927350 h 4044950"/>
                <a:gd name="connsiteX43" fmla="*/ 3276600 w 3352800"/>
                <a:gd name="connsiteY43" fmla="*/ 647700 h 4044950"/>
                <a:gd name="connsiteX44" fmla="*/ 2603500 w 3352800"/>
                <a:gd name="connsiteY44" fmla="*/ 660400 h 4044950"/>
                <a:gd name="connsiteX45" fmla="*/ 2622550 w 3352800"/>
                <a:gd name="connsiteY45" fmla="*/ 1219200 h 4044950"/>
                <a:gd name="connsiteX46" fmla="*/ 2190750 w 3352800"/>
                <a:gd name="connsiteY46" fmla="*/ 673100 h 4044950"/>
                <a:gd name="connsiteX47" fmla="*/ 1911350 w 3352800"/>
                <a:gd name="connsiteY47" fmla="*/ 215900 h 4044950"/>
                <a:gd name="connsiteX48" fmla="*/ 1447800 w 3352800"/>
                <a:gd name="connsiteY48" fmla="*/ 225283 h 4044950"/>
                <a:gd name="connsiteX49" fmla="*/ 1193800 w 3352800"/>
                <a:gd name="connsiteY49" fmla="*/ 0 h 4044950"/>
                <a:gd name="connsiteX50" fmla="*/ 920750 w 3352800"/>
                <a:gd name="connsiteY50" fmla="*/ 222250 h 4044950"/>
                <a:gd name="connsiteX51" fmla="*/ 755650 w 3352800"/>
                <a:gd name="connsiteY51" fmla="*/ 241300 h 4044950"/>
                <a:gd name="connsiteX52" fmla="*/ 501650 w 3352800"/>
                <a:gd name="connsiteY52" fmla="*/ 304800 h 4044950"/>
                <a:gd name="connsiteX53" fmla="*/ 388770 w 3352800"/>
                <a:gd name="connsiteY53" fmla="*/ 284233 h 4044950"/>
                <a:gd name="connsiteX54" fmla="*/ 279400 w 3352800"/>
                <a:gd name="connsiteY54" fmla="*/ 806450 h 4044950"/>
                <a:gd name="connsiteX55" fmla="*/ 0 w 3352800"/>
                <a:gd name="connsiteY55" fmla="*/ 1301750 h 404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52800" h="4044950">
                  <a:moveTo>
                    <a:pt x="0" y="1301750"/>
                  </a:moveTo>
                  <a:lnTo>
                    <a:pt x="2952750" y="4044950"/>
                  </a:lnTo>
                  <a:lnTo>
                    <a:pt x="2971800" y="3994150"/>
                  </a:lnTo>
                  <a:lnTo>
                    <a:pt x="2933700" y="3943350"/>
                  </a:lnTo>
                  <a:lnTo>
                    <a:pt x="2997200" y="3930650"/>
                  </a:lnTo>
                  <a:lnTo>
                    <a:pt x="2952750" y="3683000"/>
                  </a:lnTo>
                  <a:lnTo>
                    <a:pt x="2901950" y="3644900"/>
                  </a:lnTo>
                  <a:lnTo>
                    <a:pt x="2895600" y="3562350"/>
                  </a:lnTo>
                  <a:lnTo>
                    <a:pt x="2921000" y="3543300"/>
                  </a:lnTo>
                  <a:lnTo>
                    <a:pt x="2895600" y="3517900"/>
                  </a:lnTo>
                  <a:lnTo>
                    <a:pt x="2921000" y="3498850"/>
                  </a:lnTo>
                  <a:lnTo>
                    <a:pt x="2889250" y="3441700"/>
                  </a:lnTo>
                  <a:lnTo>
                    <a:pt x="2889250" y="3422650"/>
                  </a:lnTo>
                  <a:lnTo>
                    <a:pt x="2876550" y="3365500"/>
                  </a:lnTo>
                  <a:lnTo>
                    <a:pt x="2863850" y="3270250"/>
                  </a:lnTo>
                  <a:lnTo>
                    <a:pt x="2895600" y="3244850"/>
                  </a:lnTo>
                  <a:lnTo>
                    <a:pt x="2851150" y="3175000"/>
                  </a:lnTo>
                  <a:lnTo>
                    <a:pt x="2851150" y="3117850"/>
                  </a:lnTo>
                  <a:lnTo>
                    <a:pt x="2863850" y="3035300"/>
                  </a:lnTo>
                  <a:lnTo>
                    <a:pt x="2933700" y="3003550"/>
                  </a:lnTo>
                  <a:lnTo>
                    <a:pt x="2997200" y="2971800"/>
                  </a:lnTo>
                  <a:lnTo>
                    <a:pt x="3048000" y="2971800"/>
                  </a:lnTo>
                  <a:lnTo>
                    <a:pt x="3079750" y="2971800"/>
                  </a:lnTo>
                  <a:lnTo>
                    <a:pt x="3067050" y="2952750"/>
                  </a:lnTo>
                  <a:lnTo>
                    <a:pt x="3067050" y="2908300"/>
                  </a:lnTo>
                  <a:lnTo>
                    <a:pt x="3086100" y="2895600"/>
                  </a:lnTo>
                  <a:lnTo>
                    <a:pt x="3086100" y="2832100"/>
                  </a:lnTo>
                  <a:lnTo>
                    <a:pt x="3067050" y="2813050"/>
                  </a:lnTo>
                  <a:lnTo>
                    <a:pt x="3124200" y="2724150"/>
                  </a:lnTo>
                  <a:lnTo>
                    <a:pt x="3060700" y="2641600"/>
                  </a:lnTo>
                  <a:lnTo>
                    <a:pt x="3117850" y="2679700"/>
                  </a:lnTo>
                  <a:lnTo>
                    <a:pt x="3143250" y="2584450"/>
                  </a:lnTo>
                  <a:lnTo>
                    <a:pt x="3124200" y="2686050"/>
                  </a:lnTo>
                  <a:lnTo>
                    <a:pt x="3162300" y="2743200"/>
                  </a:lnTo>
                  <a:lnTo>
                    <a:pt x="3111500" y="2813050"/>
                  </a:lnTo>
                  <a:lnTo>
                    <a:pt x="3111500" y="2857500"/>
                  </a:lnTo>
                  <a:lnTo>
                    <a:pt x="3105150" y="2914650"/>
                  </a:lnTo>
                  <a:lnTo>
                    <a:pt x="3117850" y="2978150"/>
                  </a:lnTo>
                  <a:lnTo>
                    <a:pt x="3175000" y="3028950"/>
                  </a:lnTo>
                  <a:lnTo>
                    <a:pt x="3194050" y="3086100"/>
                  </a:lnTo>
                  <a:lnTo>
                    <a:pt x="3263900" y="3098800"/>
                  </a:lnTo>
                  <a:lnTo>
                    <a:pt x="3263900" y="3098800"/>
                  </a:lnTo>
                  <a:lnTo>
                    <a:pt x="3352800" y="2927350"/>
                  </a:lnTo>
                  <a:lnTo>
                    <a:pt x="3276600" y="647700"/>
                  </a:lnTo>
                  <a:lnTo>
                    <a:pt x="2603500" y="660400"/>
                  </a:lnTo>
                  <a:lnTo>
                    <a:pt x="2622550" y="1219200"/>
                  </a:lnTo>
                  <a:lnTo>
                    <a:pt x="2190750" y="673100"/>
                  </a:lnTo>
                  <a:lnTo>
                    <a:pt x="1911350" y="215900"/>
                  </a:lnTo>
                  <a:lnTo>
                    <a:pt x="1447800" y="225283"/>
                  </a:lnTo>
                  <a:lnTo>
                    <a:pt x="1193800" y="0"/>
                  </a:lnTo>
                  <a:lnTo>
                    <a:pt x="920750" y="222250"/>
                  </a:lnTo>
                  <a:lnTo>
                    <a:pt x="755650" y="241300"/>
                  </a:lnTo>
                  <a:lnTo>
                    <a:pt x="501650" y="304800"/>
                  </a:lnTo>
                  <a:lnTo>
                    <a:pt x="388770" y="284233"/>
                  </a:lnTo>
                  <a:lnTo>
                    <a:pt x="279400" y="806450"/>
                  </a:lnTo>
                  <a:lnTo>
                    <a:pt x="0" y="1301750"/>
                  </a:lnTo>
                  <a:close/>
                </a:path>
              </a:pathLst>
            </a:custGeom>
            <a:solidFill>
              <a:srgbClr val="FFC000">
                <a:alpha val="38039"/>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1600">
                <a:solidFill>
                  <a:schemeClr val="accent1">
                    <a:lumMod val="50000"/>
                  </a:schemeClr>
                </a:solidFill>
              </a:endParaRPr>
            </a:p>
          </p:txBody>
        </p:sp>
        <p:pic>
          <p:nvPicPr>
            <p:cNvPr id="11" name="Graphic 10" descr="Star with solid fill">
              <a:extLst>
                <a:ext uri="{FF2B5EF4-FFF2-40B4-BE49-F238E27FC236}">
                  <a16:creationId xmlns:a16="http://schemas.microsoft.com/office/drawing/2014/main" id="{32549628-F04B-3C69-E436-550CD4CAC2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81605" y="2747678"/>
              <a:ext cx="131596" cy="134199"/>
            </a:xfrm>
            <a:prstGeom prst="rect">
              <a:avLst/>
            </a:prstGeom>
          </p:spPr>
        </p:pic>
        <p:pic>
          <p:nvPicPr>
            <p:cNvPr id="12" name="Graphic 11" descr="Star with solid fill">
              <a:extLst>
                <a:ext uri="{FF2B5EF4-FFF2-40B4-BE49-F238E27FC236}">
                  <a16:creationId xmlns:a16="http://schemas.microsoft.com/office/drawing/2014/main" id="{192F5C34-D566-0DC9-4F18-91E4B40955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9560" y="1124143"/>
              <a:ext cx="131596" cy="134199"/>
            </a:xfrm>
            <a:prstGeom prst="rect">
              <a:avLst/>
            </a:prstGeom>
          </p:spPr>
        </p:pic>
        <p:pic>
          <p:nvPicPr>
            <p:cNvPr id="13" name="Graphic 12" descr="Star with solid fill">
              <a:extLst>
                <a:ext uri="{FF2B5EF4-FFF2-40B4-BE49-F238E27FC236}">
                  <a16:creationId xmlns:a16="http://schemas.microsoft.com/office/drawing/2014/main" id="{2A3C2CE6-E96F-5E82-64D2-70543302A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0674" y="1258342"/>
              <a:ext cx="131596" cy="134199"/>
            </a:xfrm>
            <a:prstGeom prst="rect">
              <a:avLst/>
            </a:prstGeom>
          </p:spPr>
        </p:pic>
        <p:pic>
          <p:nvPicPr>
            <p:cNvPr id="14" name="Graphic 13" descr="Star with solid fill">
              <a:extLst>
                <a:ext uri="{FF2B5EF4-FFF2-40B4-BE49-F238E27FC236}">
                  <a16:creationId xmlns:a16="http://schemas.microsoft.com/office/drawing/2014/main" id="{4C02DF70-0803-43C1-365B-BE23677B43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2323" y="3795625"/>
              <a:ext cx="131596" cy="134199"/>
            </a:xfrm>
            <a:prstGeom prst="rect">
              <a:avLst/>
            </a:prstGeom>
          </p:spPr>
        </p:pic>
        <p:pic>
          <p:nvPicPr>
            <p:cNvPr id="15" name="Graphic 14" descr="Star with solid fill">
              <a:extLst>
                <a:ext uri="{FF2B5EF4-FFF2-40B4-BE49-F238E27FC236}">
                  <a16:creationId xmlns:a16="http://schemas.microsoft.com/office/drawing/2014/main" id="{A4F00900-B21E-8A98-76D6-4524DA3DA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4728" y="2680578"/>
              <a:ext cx="131596" cy="134199"/>
            </a:xfrm>
            <a:prstGeom prst="rect">
              <a:avLst/>
            </a:prstGeom>
          </p:spPr>
        </p:pic>
        <p:pic>
          <p:nvPicPr>
            <p:cNvPr id="16" name="Graphic 15" descr="Star with solid fill">
              <a:extLst>
                <a:ext uri="{FF2B5EF4-FFF2-40B4-BE49-F238E27FC236}">
                  <a16:creationId xmlns:a16="http://schemas.microsoft.com/office/drawing/2014/main" id="{60F700D4-EB3A-30BD-6781-3873FB7457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9114" y="5506593"/>
              <a:ext cx="119633" cy="121999"/>
            </a:xfrm>
            <a:prstGeom prst="rect">
              <a:avLst/>
            </a:prstGeom>
          </p:spPr>
        </p:pic>
      </p:grpSp>
      <p:graphicFrame>
        <p:nvGraphicFramePr>
          <p:cNvPr id="18" name="Chart 17">
            <a:extLst>
              <a:ext uri="{FF2B5EF4-FFF2-40B4-BE49-F238E27FC236}">
                <a16:creationId xmlns:a16="http://schemas.microsoft.com/office/drawing/2014/main" id="{E0267431-3C09-24F4-97F0-1B97EEB4DFAC}"/>
              </a:ext>
            </a:extLst>
          </p:cNvPr>
          <p:cNvGraphicFramePr>
            <a:graphicFrameLocks/>
          </p:cNvGraphicFramePr>
          <p:nvPr/>
        </p:nvGraphicFramePr>
        <p:xfrm>
          <a:off x="6604097" y="3515609"/>
          <a:ext cx="2299326" cy="13337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57469DDF-E52E-0897-C0E9-CE8CC4787638}"/>
              </a:ext>
            </a:extLst>
          </p:cNvPr>
          <p:cNvGraphicFramePr>
            <a:graphicFrameLocks/>
          </p:cNvGraphicFramePr>
          <p:nvPr/>
        </p:nvGraphicFramePr>
        <p:xfrm>
          <a:off x="4412892" y="2442525"/>
          <a:ext cx="2299326" cy="13337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7208307A-8223-64B9-2C8D-92B76742FB84}"/>
              </a:ext>
            </a:extLst>
          </p:cNvPr>
          <p:cNvGraphicFramePr>
            <a:graphicFrameLocks/>
          </p:cNvGraphicFramePr>
          <p:nvPr/>
        </p:nvGraphicFramePr>
        <p:xfrm>
          <a:off x="5164971" y="1090924"/>
          <a:ext cx="2296216" cy="13337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a:extLst>
              <a:ext uri="{FF2B5EF4-FFF2-40B4-BE49-F238E27FC236}">
                <a16:creationId xmlns:a16="http://schemas.microsoft.com/office/drawing/2014/main" id="{9E8123B6-0E03-8695-CCAF-2507F93878AF}"/>
              </a:ext>
            </a:extLst>
          </p:cNvPr>
          <p:cNvGraphicFramePr>
            <a:graphicFrameLocks/>
          </p:cNvGraphicFramePr>
          <p:nvPr/>
        </p:nvGraphicFramePr>
        <p:xfrm>
          <a:off x="8507950" y="2078024"/>
          <a:ext cx="2287193" cy="13322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a:extLst>
              <a:ext uri="{FF2B5EF4-FFF2-40B4-BE49-F238E27FC236}">
                <a16:creationId xmlns:a16="http://schemas.microsoft.com/office/drawing/2014/main" id="{8833CB32-70D6-F96D-AC36-9C9B8AB13A46}"/>
              </a:ext>
            </a:extLst>
          </p:cNvPr>
          <p:cNvGraphicFramePr>
            <a:graphicFrameLocks/>
          </p:cNvGraphicFramePr>
          <p:nvPr/>
        </p:nvGraphicFramePr>
        <p:xfrm>
          <a:off x="8047507" y="341674"/>
          <a:ext cx="2296216" cy="133376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a:extLst>
              <a:ext uri="{FF2B5EF4-FFF2-40B4-BE49-F238E27FC236}">
                <a16:creationId xmlns:a16="http://schemas.microsoft.com/office/drawing/2014/main" id="{F430E017-3F3A-B266-3425-89C517720387}"/>
              </a:ext>
            </a:extLst>
          </p:cNvPr>
          <p:cNvGraphicFramePr>
            <a:graphicFrameLocks/>
          </p:cNvGraphicFramePr>
          <p:nvPr/>
        </p:nvGraphicFramePr>
        <p:xfrm>
          <a:off x="5806926" y="0"/>
          <a:ext cx="3073815" cy="1333761"/>
        </p:xfrm>
        <a:graphic>
          <a:graphicData uri="http://schemas.openxmlformats.org/drawingml/2006/chart">
            <c:chart xmlns:c="http://schemas.openxmlformats.org/drawingml/2006/chart" xmlns:r="http://schemas.openxmlformats.org/officeDocument/2006/relationships" r:id="rId10"/>
          </a:graphicData>
        </a:graphic>
      </p:graphicFrame>
      <p:sp>
        <p:nvSpPr>
          <p:cNvPr id="24" name="TextBox 23">
            <a:extLst>
              <a:ext uri="{FF2B5EF4-FFF2-40B4-BE49-F238E27FC236}">
                <a16:creationId xmlns:a16="http://schemas.microsoft.com/office/drawing/2014/main" id="{AFB43806-0A2C-76BC-B930-8EDD6F5A7FD8}"/>
              </a:ext>
            </a:extLst>
          </p:cNvPr>
          <p:cNvSpPr txBox="1"/>
          <p:nvPr/>
        </p:nvSpPr>
        <p:spPr>
          <a:xfrm>
            <a:off x="1236903" y="20805"/>
            <a:ext cx="3230036" cy="523220"/>
          </a:xfrm>
          <a:prstGeom prst="rect">
            <a:avLst/>
          </a:prstGeom>
          <a:noFill/>
        </p:spPr>
        <p:txBody>
          <a:bodyPr wrap="square">
            <a:spAutoFit/>
          </a:bodyPr>
          <a:lstStyle/>
          <a:p>
            <a:endParaRPr lang="en-US" sz="2800"/>
          </a:p>
        </p:txBody>
      </p:sp>
      <p:graphicFrame>
        <p:nvGraphicFramePr>
          <p:cNvPr id="3" name="Chart 2">
            <a:extLst>
              <a:ext uri="{FF2B5EF4-FFF2-40B4-BE49-F238E27FC236}">
                <a16:creationId xmlns:a16="http://schemas.microsoft.com/office/drawing/2014/main" id="{7B112881-B37B-4A11-8EEF-7D407C062D31}"/>
              </a:ext>
            </a:extLst>
          </p:cNvPr>
          <p:cNvGraphicFramePr>
            <a:graphicFrameLocks/>
          </p:cNvGraphicFramePr>
          <p:nvPr/>
        </p:nvGraphicFramePr>
        <p:xfrm>
          <a:off x="-172596" y="1739973"/>
          <a:ext cx="4091509" cy="330704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6" name="Chart 25">
            <a:extLst>
              <a:ext uri="{FF2B5EF4-FFF2-40B4-BE49-F238E27FC236}">
                <a16:creationId xmlns:a16="http://schemas.microsoft.com/office/drawing/2014/main" id="{55738B0B-EFB5-439E-A777-9C83F2D16332}"/>
              </a:ext>
            </a:extLst>
          </p:cNvPr>
          <p:cNvGraphicFramePr>
            <a:graphicFrameLocks/>
          </p:cNvGraphicFramePr>
          <p:nvPr/>
        </p:nvGraphicFramePr>
        <p:xfrm>
          <a:off x="6804198" y="5222616"/>
          <a:ext cx="3407503" cy="133376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7" name="Chart 26">
            <a:extLst>
              <a:ext uri="{FF2B5EF4-FFF2-40B4-BE49-F238E27FC236}">
                <a16:creationId xmlns:a16="http://schemas.microsoft.com/office/drawing/2014/main" id="{9492AC96-19BE-48DC-A4A6-F81D6BD2896F}"/>
              </a:ext>
            </a:extLst>
          </p:cNvPr>
          <p:cNvGraphicFramePr>
            <a:graphicFrameLocks/>
          </p:cNvGraphicFramePr>
          <p:nvPr/>
        </p:nvGraphicFramePr>
        <p:xfrm>
          <a:off x="6649732" y="3489101"/>
          <a:ext cx="2230298" cy="131884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8" name="Chart 27">
            <a:extLst>
              <a:ext uri="{FF2B5EF4-FFF2-40B4-BE49-F238E27FC236}">
                <a16:creationId xmlns:a16="http://schemas.microsoft.com/office/drawing/2014/main" id="{9A43387D-CEA6-483A-90A0-27781EEF9F7B}"/>
              </a:ext>
            </a:extLst>
          </p:cNvPr>
          <p:cNvGraphicFramePr>
            <a:graphicFrameLocks/>
          </p:cNvGraphicFramePr>
          <p:nvPr/>
        </p:nvGraphicFramePr>
        <p:xfrm>
          <a:off x="4931401" y="2445087"/>
          <a:ext cx="2021995" cy="131884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9" name="Chart 28">
            <a:extLst>
              <a:ext uri="{FF2B5EF4-FFF2-40B4-BE49-F238E27FC236}">
                <a16:creationId xmlns:a16="http://schemas.microsoft.com/office/drawing/2014/main" id="{F64C36B9-F128-45FB-884E-7BE3465F3AB5}"/>
              </a:ext>
            </a:extLst>
          </p:cNvPr>
          <p:cNvGraphicFramePr>
            <a:graphicFrameLocks/>
          </p:cNvGraphicFramePr>
          <p:nvPr/>
        </p:nvGraphicFramePr>
        <p:xfrm>
          <a:off x="5591244" y="1054550"/>
          <a:ext cx="2009502" cy="133634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0" name="Chart 29">
            <a:extLst>
              <a:ext uri="{FF2B5EF4-FFF2-40B4-BE49-F238E27FC236}">
                <a16:creationId xmlns:a16="http://schemas.microsoft.com/office/drawing/2014/main" id="{A5C26F0A-0900-4893-B0EB-873A6C7DE056}"/>
              </a:ext>
            </a:extLst>
          </p:cNvPr>
          <p:cNvGraphicFramePr>
            <a:graphicFrameLocks/>
          </p:cNvGraphicFramePr>
          <p:nvPr/>
        </p:nvGraphicFramePr>
        <p:xfrm>
          <a:off x="6122895" y="24970"/>
          <a:ext cx="2646111" cy="1276776"/>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1" name="Chart 30">
            <a:extLst>
              <a:ext uri="{FF2B5EF4-FFF2-40B4-BE49-F238E27FC236}">
                <a16:creationId xmlns:a16="http://schemas.microsoft.com/office/drawing/2014/main" id="{B589293F-F489-40A8-A5C5-6E43D3466EAB}"/>
              </a:ext>
            </a:extLst>
          </p:cNvPr>
          <p:cNvGraphicFramePr>
            <a:graphicFrameLocks/>
          </p:cNvGraphicFramePr>
          <p:nvPr>
            <p:extLst>
              <p:ext uri="{D42A27DB-BD31-4B8C-83A1-F6EECF244321}">
                <p14:modId xmlns:p14="http://schemas.microsoft.com/office/powerpoint/2010/main" val="448496530"/>
              </p:ext>
            </p:extLst>
          </p:nvPr>
        </p:nvGraphicFramePr>
        <p:xfrm>
          <a:off x="8252545" y="560768"/>
          <a:ext cx="2091177" cy="1333761"/>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2" name="Chart 31">
            <a:extLst>
              <a:ext uri="{FF2B5EF4-FFF2-40B4-BE49-F238E27FC236}">
                <a16:creationId xmlns:a16="http://schemas.microsoft.com/office/drawing/2014/main" id="{CFE2108A-A5AC-4FFD-A7B3-D0F62281F4BB}"/>
              </a:ext>
            </a:extLst>
          </p:cNvPr>
          <p:cNvGraphicFramePr>
            <a:graphicFrameLocks/>
          </p:cNvGraphicFramePr>
          <p:nvPr/>
        </p:nvGraphicFramePr>
        <p:xfrm>
          <a:off x="8726911" y="2128689"/>
          <a:ext cx="2194102" cy="1355662"/>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33" name="Chart 32">
            <a:extLst>
              <a:ext uri="{FF2B5EF4-FFF2-40B4-BE49-F238E27FC236}">
                <a16:creationId xmlns:a16="http://schemas.microsoft.com/office/drawing/2014/main" id="{7ED41DBC-0791-42DB-9F26-61080086C2B5}"/>
              </a:ext>
            </a:extLst>
          </p:cNvPr>
          <p:cNvGraphicFramePr>
            <a:graphicFrameLocks/>
          </p:cNvGraphicFramePr>
          <p:nvPr/>
        </p:nvGraphicFramePr>
        <p:xfrm>
          <a:off x="9763165" y="3876669"/>
          <a:ext cx="2457961" cy="1845153"/>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34" name="Chart 33">
            <a:extLst>
              <a:ext uri="{FF2B5EF4-FFF2-40B4-BE49-F238E27FC236}">
                <a16:creationId xmlns:a16="http://schemas.microsoft.com/office/drawing/2014/main" id="{6E9A3232-8AB1-4E00-B527-32D09F7E7466}"/>
              </a:ext>
            </a:extLst>
          </p:cNvPr>
          <p:cNvGraphicFramePr>
            <a:graphicFrameLocks/>
          </p:cNvGraphicFramePr>
          <p:nvPr/>
        </p:nvGraphicFramePr>
        <p:xfrm>
          <a:off x="3109858" y="1418671"/>
          <a:ext cx="2508054" cy="1865364"/>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35" name="Chart 34">
            <a:extLst>
              <a:ext uri="{FF2B5EF4-FFF2-40B4-BE49-F238E27FC236}">
                <a16:creationId xmlns:a16="http://schemas.microsoft.com/office/drawing/2014/main" id="{BA72A04A-C3BB-414D-9BF9-79276B12BC1D}"/>
              </a:ext>
            </a:extLst>
          </p:cNvPr>
          <p:cNvGraphicFramePr>
            <a:graphicFrameLocks/>
          </p:cNvGraphicFramePr>
          <p:nvPr/>
        </p:nvGraphicFramePr>
        <p:xfrm>
          <a:off x="9876456" y="1467194"/>
          <a:ext cx="2349728" cy="1893457"/>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36" name="Chart 35">
            <a:extLst>
              <a:ext uri="{FF2B5EF4-FFF2-40B4-BE49-F238E27FC236}">
                <a16:creationId xmlns:a16="http://schemas.microsoft.com/office/drawing/2014/main" id="{8EC337EB-AA0D-4ABB-8100-2126A872DBC0}"/>
              </a:ext>
            </a:extLst>
          </p:cNvPr>
          <p:cNvGraphicFramePr>
            <a:graphicFrameLocks/>
          </p:cNvGraphicFramePr>
          <p:nvPr/>
        </p:nvGraphicFramePr>
        <p:xfrm>
          <a:off x="2953412" y="3888855"/>
          <a:ext cx="3027054" cy="1883506"/>
        </p:xfrm>
        <a:graphic>
          <a:graphicData uri="http://schemas.openxmlformats.org/drawingml/2006/chart">
            <c:chart xmlns:c="http://schemas.openxmlformats.org/drawingml/2006/chart" xmlns:r="http://schemas.openxmlformats.org/officeDocument/2006/relationships" r:id="rId22"/>
          </a:graphicData>
        </a:graphic>
      </p:graphicFrame>
    </p:spTree>
    <p:extLst>
      <p:ext uri="{BB962C8B-B14F-4D97-AF65-F5344CB8AC3E}">
        <p14:creationId xmlns:p14="http://schemas.microsoft.com/office/powerpoint/2010/main" val="316216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1DB8FD5-361E-4FB5-B13D-86167F9054CE}"/>
              </a:ext>
            </a:extLst>
          </p:cNvPr>
          <p:cNvSpPr txBox="1"/>
          <p:nvPr/>
        </p:nvSpPr>
        <p:spPr>
          <a:xfrm>
            <a:off x="601439" y="163876"/>
            <a:ext cx="11296650" cy="707886"/>
          </a:xfrm>
          <a:prstGeom prst="rect">
            <a:avLst/>
          </a:prstGeom>
          <a:noFill/>
        </p:spPr>
        <p:txBody>
          <a:bodyPr wrap="square" lIns="91440" tIns="45720" rIns="91440" bIns="45720" rtlCol="0" anchor="t">
            <a:spAutoFit/>
          </a:bodyPr>
          <a:lstStyle/>
          <a:p>
            <a:pPr defTabSz="914400">
              <a:defRPr/>
            </a:pPr>
            <a:r>
              <a:rPr lang="en-US" sz="4000" b="1">
                <a:solidFill>
                  <a:srgbClr val="0054A4"/>
                </a:solidFill>
                <a:latin typeface="Roboto" panose="02000000000000000000" pitchFamily="2" charset="0"/>
                <a:ea typeface="Roboto" panose="02000000000000000000" pitchFamily="2" charset="0"/>
                <a:cs typeface="+mj-cs"/>
              </a:rPr>
              <a:t>Vacancies Create Need for Outsourcing</a:t>
            </a:r>
            <a:endParaRPr lang="en-US" sz="4000" b="1" i="0" u="none" strike="noStrike" kern="1200" cap="small" spc="200" normalizeH="0" baseline="0" noProof="0">
              <a:ln>
                <a:noFill/>
              </a:ln>
              <a:solidFill>
                <a:srgbClr val="0054A4"/>
              </a:solidFill>
              <a:effectLst/>
              <a:uLnTx/>
              <a:uFillTx/>
              <a:latin typeface="Roboto" panose="02000000000000000000" pitchFamily="2" charset="0"/>
              <a:ea typeface="Roboto" panose="02000000000000000000" pitchFamily="2" charset="0"/>
              <a:cs typeface="Calibri"/>
            </a:endParaRPr>
          </a:p>
        </p:txBody>
      </p:sp>
      <p:graphicFrame>
        <p:nvGraphicFramePr>
          <p:cNvPr id="52" name="Chart 51">
            <a:extLst>
              <a:ext uri="{FF2B5EF4-FFF2-40B4-BE49-F238E27FC236}">
                <a16:creationId xmlns:a16="http://schemas.microsoft.com/office/drawing/2014/main" id="{33595FEE-1738-44E3-B83D-769B319131D9}"/>
              </a:ext>
            </a:extLst>
          </p:cNvPr>
          <p:cNvGraphicFramePr>
            <a:graphicFrameLocks/>
          </p:cNvGraphicFramePr>
          <p:nvPr/>
        </p:nvGraphicFramePr>
        <p:xfrm>
          <a:off x="7444456" y="4149328"/>
          <a:ext cx="2842539" cy="2351495"/>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Consultants &amp; Temporary office support by fiscal year in millions 2013 - 2024 YTD ">
            <a:extLst>
              <a:ext uri="{FF2B5EF4-FFF2-40B4-BE49-F238E27FC236}">
                <a16:creationId xmlns:a16="http://schemas.microsoft.com/office/drawing/2014/main" id="{D1922A9A-1686-101E-B5EF-007CD079A15E}"/>
              </a:ext>
            </a:extLst>
          </p:cNvPr>
          <p:cNvPicPr>
            <a:picLocks noChangeAspect="1"/>
          </p:cNvPicPr>
          <p:nvPr/>
        </p:nvPicPr>
        <p:blipFill>
          <a:blip r:embed="rId4"/>
          <a:stretch>
            <a:fillRect/>
          </a:stretch>
        </p:blipFill>
        <p:spPr>
          <a:xfrm>
            <a:off x="1262548" y="934908"/>
            <a:ext cx="8197331" cy="5664653"/>
          </a:xfrm>
          <a:prstGeom prst="rect">
            <a:avLst/>
          </a:prstGeom>
        </p:spPr>
      </p:pic>
    </p:spTree>
    <p:extLst>
      <p:ext uri="{BB962C8B-B14F-4D97-AF65-F5344CB8AC3E}">
        <p14:creationId xmlns:p14="http://schemas.microsoft.com/office/powerpoint/2010/main" val="315745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1DB8FD5-361E-4FB5-B13D-86167F9054CE}"/>
              </a:ext>
            </a:extLst>
          </p:cNvPr>
          <p:cNvSpPr txBox="1"/>
          <p:nvPr/>
        </p:nvSpPr>
        <p:spPr>
          <a:xfrm>
            <a:off x="615727" y="192237"/>
            <a:ext cx="11296650" cy="707886"/>
          </a:xfrm>
          <a:prstGeom prst="rect">
            <a:avLst/>
          </a:prstGeom>
          <a:noFill/>
        </p:spPr>
        <p:txBody>
          <a:bodyPr wrap="square" lIns="91440" tIns="45720" rIns="91440" bIns="45720" rtlCol="0" anchor="t">
            <a:spAutoFit/>
          </a:bodyPr>
          <a:lstStyle/>
          <a:p>
            <a:pPr defTabSz="914400">
              <a:defRPr/>
            </a:pPr>
            <a:r>
              <a:rPr lang="en-US" sz="4000" b="1">
                <a:solidFill>
                  <a:srgbClr val="0054A4"/>
                </a:solidFill>
                <a:latin typeface="Roboto" panose="02000000000000000000" pitchFamily="2" charset="0"/>
                <a:ea typeface="Roboto" panose="02000000000000000000" pitchFamily="2" charset="0"/>
                <a:cs typeface="+mj-cs"/>
              </a:rPr>
              <a:t>Construction Crew Augmentation</a:t>
            </a:r>
            <a:r>
              <a:rPr lang="en-US" sz="4000" b="1">
                <a:solidFill>
                  <a:srgbClr val="0054A4"/>
                </a:solidFill>
                <a:latin typeface="Roboto" panose="02000000000000000000" pitchFamily="2" charset="0"/>
                <a:ea typeface="Roboto" panose="02000000000000000000" pitchFamily="2" charset="0"/>
                <a:cs typeface="Segoe UI"/>
              </a:rPr>
              <a:t> </a:t>
            </a:r>
            <a:endParaRPr lang="en-US" sz="4000" b="1" i="0" u="none" strike="noStrike" kern="1200" cap="small" spc="200" normalizeH="0" baseline="0" noProof="0">
              <a:ln>
                <a:noFill/>
              </a:ln>
              <a:solidFill>
                <a:srgbClr val="0054A4"/>
              </a:solidFill>
              <a:effectLst/>
              <a:uLnTx/>
              <a:uFillTx/>
              <a:latin typeface="Roboto" panose="02000000000000000000" pitchFamily="2" charset="0"/>
              <a:ea typeface="Roboto" panose="02000000000000000000" pitchFamily="2" charset="0"/>
              <a:cs typeface="Calibri"/>
            </a:endParaRPr>
          </a:p>
        </p:txBody>
      </p:sp>
      <p:graphicFrame>
        <p:nvGraphicFramePr>
          <p:cNvPr id="52" name="Chart 51">
            <a:extLst>
              <a:ext uri="{FF2B5EF4-FFF2-40B4-BE49-F238E27FC236}">
                <a16:creationId xmlns:a16="http://schemas.microsoft.com/office/drawing/2014/main" id="{33595FEE-1738-44E3-B83D-769B319131D9}"/>
              </a:ext>
            </a:extLst>
          </p:cNvPr>
          <p:cNvGraphicFramePr>
            <a:graphicFrameLocks/>
          </p:cNvGraphicFramePr>
          <p:nvPr/>
        </p:nvGraphicFramePr>
        <p:xfrm>
          <a:off x="7444456" y="4149328"/>
          <a:ext cx="2842539" cy="2351495"/>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descr="Construction crew augmentation expenditures by fiscal year in millions 2013 - 2024 YTD ">
            <a:extLst>
              <a:ext uri="{FF2B5EF4-FFF2-40B4-BE49-F238E27FC236}">
                <a16:creationId xmlns:a16="http://schemas.microsoft.com/office/drawing/2014/main" id="{0E7951AB-348D-4C59-EE59-8D0F1B345BF4}"/>
              </a:ext>
            </a:extLst>
          </p:cNvPr>
          <p:cNvPicPr>
            <a:picLocks noChangeAspect="1"/>
          </p:cNvPicPr>
          <p:nvPr/>
        </p:nvPicPr>
        <p:blipFill>
          <a:blip r:embed="rId4"/>
          <a:stretch>
            <a:fillRect/>
          </a:stretch>
        </p:blipFill>
        <p:spPr>
          <a:xfrm>
            <a:off x="1342928" y="955221"/>
            <a:ext cx="8448675" cy="5600700"/>
          </a:xfrm>
          <a:prstGeom prst="rect">
            <a:avLst/>
          </a:prstGeom>
        </p:spPr>
      </p:pic>
    </p:spTree>
    <p:extLst>
      <p:ext uri="{BB962C8B-B14F-4D97-AF65-F5344CB8AC3E}">
        <p14:creationId xmlns:p14="http://schemas.microsoft.com/office/powerpoint/2010/main" val="70347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C4F45946-7FE8-489B-A57E-A6BE0F3966B0}"/>
              </a:ext>
            </a:extLst>
          </p:cNvPr>
          <p:cNvSpPr/>
          <p:nvPr/>
        </p:nvSpPr>
        <p:spPr>
          <a:xfrm>
            <a:off x="1342159" y="4372153"/>
            <a:ext cx="10869726" cy="1512222"/>
          </a:xfrm>
          <a:prstGeom prst="rect">
            <a:avLst/>
          </a:prstGeom>
          <a:solidFill>
            <a:srgbClr val="EE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1" name="Rectangle 100">
            <a:extLst>
              <a:ext uri="{FF2B5EF4-FFF2-40B4-BE49-F238E27FC236}">
                <a16:creationId xmlns:a16="http://schemas.microsoft.com/office/drawing/2014/main" id="{D85B32BC-D258-4626-A940-B948ACCD3D37}"/>
              </a:ext>
            </a:extLst>
          </p:cNvPr>
          <p:cNvSpPr/>
          <p:nvPr/>
        </p:nvSpPr>
        <p:spPr>
          <a:xfrm>
            <a:off x="1342159" y="1610072"/>
            <a:ext cx="10849842" cy="729391"/>
          </a:xfrm>
          <a:prstGeom prst="rect">
            <a:avLst/>
          </a:prstGeom>
          <a:solidFill>
            <a:srgbClr val="E7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2" name="Rectangle 101">
            <a:extLst>
              <a:ext uri="{FF2B5EF4-FFF2-40B4-BE49-F238E27FC236}">
                <a16:creationId xmlns:a16="http://schemas.microsoft.com/office/drawing/2014/main" id="{460B789F-382E-4F79-B203-4C984FA7DA8F}"/>
              </a:ext>
            </a:extLst>
          </p:cNvPr>
          <p:cNvSpPr/>
          <p:nvPr/>
        </p:nvSpPr>
        <p:spPr>
          <a:xfrm>
            <a:off x="1342159" y="2338520"/>
            <a:ext cx="10823150" cy="2026896"/>
          </a:xfrm>
          <a:prstGeom prst="rect">
            <a:avLst/>
          </a:prstGeom>
          <a:solidFill>
            <a:srgbClr val="EDF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Title 24">
            <a:extLst>
              <a:ext uri="{FF2B5EF4-FFF2-40B4-BE49-F238E27FC236}">
                <a16:creationId xmlns:a16="http://schemas.microsoft.com/office/drawing/2014/main" id="{475CDA26-BF01-4071-8BD5-2DDD5C2BAF07}"/>
              </a:ext>
            </a:extLst>
          </p:cNvPr>
          <p:cNvSpPr>
            <a:spLocks noGrp="1"/>
          </p:cNvSpPr>
          <p:nvPr>
            <p:ph type="title"/>
          </p:nvPr>
        </p:nvSpPr>
        <p:spPr>
          <a:xfrm>
            <a:off x="2488546" y="253554"/>
            <a:ext cx="9609353" cy="1141578"/>
          </a:xfrm>
        </p:spPr>
        <p:txBody>
          <a:bodyPr>
            <a:normAutofit fontScale="90000"/>
          </a:bodyPr>
          <a:lstStyle/>
          <a:p>
            <a:r>
              <a:rPr lang="en-US" b="1">
                <a:latin typeface="Roboto" panose="02000000000000000000" pitchFamily="2" charset="0"/>
                <a:ea typeface="Roboto" panose="02000000000000000000" pitchFamily="2" charset="0"/>
              </a:rPr>
              <a:t>What is the One Nevada Process? </a:t>
            </a:r>
            <a:br>
              <a:rPr lang="en-US" b="1">
                <a:latin typeface="Roboto" panose="02000000000000000000" pitchFamily="2" charset="0"/>
                <a:ea typeface="Roboto" panose="02000000000000000000" pitchFamily="2" charset="0"/>
              </a:rPr>
            </a:br>
            <a:r>
              <a:rPr lang="en-US" sz="2182">
                <a:solidFill>
                  <a:srgbClr val="1B8F8B"/>
                </a:solidFill>
                <a:latin typeface="Roboto" panose="02000000000000000000" pitchFamily="2" charset="0"/>
                <a:ea typeface="Roboto" panose="02000000000000000000" pitchFamily="2" charset="0"/>
              </a:rPr>
              <a:t>A data-driven, transparent process to identify and fund the best projects that achieve NDOT’s One Nevada Goals.</a:t>
            </a:r>
            <a:endParaRPr lang="en-US">
              <a:solidFill>
                <a:srgbClr val="1B8F8B"/>
              </a:solidFill>
              <a:latin typeface="Roboto" panose="02000000000000000000" pitchFamily="2" charset="0"/>
              <a:ea typeface="Roboto" panose="02000000000000000000" pitchFamily="2" charset="0"/>
            </a:endParaRPr>
          </a:p>
        </p:txBody>
      </p:sp>
      <p:sp>
        <p:nvSpPr>
          <p:cNvPr id="6" name="Slide Number Placeholder 5">
            <a:extLst>
              <a:ext uri="{FF2B5EF4-FFF2-40B4-BE49-F238E27FC236}">
                <a16:creationId xmlns:a16="http://schemas.microsoft.com/office/drawing/2014/main" id="{77E738DA-1E4A-4B83-B883-D959A0581E32}"/>
              </a:ext>
            </a:extLst>
          </p:cNvPr>
          <p:cNvSpPr>
            <a:spLocks noGrp="1"/>
          </p:cNvSpPr>
          <p:nvPr>
            <p:ph type="sldNum" sz="quarter" idx="4294967295"/>
          </p:nvPr>
        </p:nvSpPr>
        <p:spPr>
          <a:xfrm>
            <a:off x="0" y="736600"/>
            <a:ext cx="0" cy="0"/>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3790BB5B-8D13-4135-8C29-717F0C66DD13}" type="slidenum">
              <a:rPr kumimoji="0" lang="en-US" sz="1800" b="0" i="0" u="none" strike="noStrike" kern="1200" cap="none" spc="0" normalizeH="0" baseline="0" noProof="0" smtClean="0">
                <a:ln>
                  <a:noFill/>
                </a:ln>
                <a:solidFill>
                  <a:srgbClr val="25282A"/>
                </a:solidFill>
                <a:effectLst/>
                <a:uLnTx/>
                <a:uFillTx/>
                <a:latin typeface="Segoe U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srgbClr val="25282A"/>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551D7173-49FC-4147-A31E-751692711FBB}"/>
              </a:ext>
            </a:extLst>
          </p:cNvPr>
          <p:cNvSpPr/>
          <p:nvPr/>
        </p:nvSpPr>
        <p:spPr>
          <a:xfrm>
            <a:off x="2436713" y="1749769"/>
            <a:ext cx="3187091" cy="344069"/>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prstClr val="black"/>
                </a:solidFill>
                <a:effectLst/>
                <a:uLnTx/>
                <a:uFillTx/>
                <a:latin typeface="Trebuchet MS" panose="020B0603020202020204"/>
                <a:ea typeface="+mn-ea"/>
                <a:cs typeface="+mn-cs"/>
              </a:rPr>
              <a:t>Long-Range</a:t>
            </a:r>
            <a:r>
              <a:rPr kumimoji="0" lang="en-US" sz="1636" b="0" i="0" u="none" strike="noStrike" kern="1200" cap="none" spc="0" normalizeH="0" baseline="0" noProof="0">
                <a:ln>
                  <a:noFill/>
                </a:ln>
                <a:solidFill>
                  <a:prstClr val="black"/>
                </a:solidFill>
                <a:effectLst/>
                <a:uLnTx/>
                <a:uFillTx/>
                <a:latin typeface="Trebuchet MS" panose="020B0603020202020204"/>
                <a:ea typeface="+mn-ea"/>
                <a:cs typeface="+mn-cs"/>
              </a:rPr>
              <a:t> Need Identification</a:t>
            </a:r>
          </a:p>
        </p:txBody>
      </p:sp>
      <p:sp>
        <p:nvSpPr>
          <p:cNvPr id="43" name="Rectangle 42">
            <a:extLst>
              <a:ext uri="{FF2B5EF4-FFF2-40B4-BE49-F238E27FC236}">
                <a16:creationId xmlns:a16="http://schemas.microsoft.com/office/drawing/2014/main" id="{22A9823A-B6F1-4C41-BB82-C2478EEA8756}"/>
              </a:ext>
            </a:extLst>
          </p:cNvPr>
          <p:cNvSpPr/>
          <p:nvPr/>
        </p:nvSpPr>
        <p:spPr>
          <a:xfrm>
            <a:off x="2306828" y="2559810"/>
            <a:ext cx="1812163" cy="344069"/>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prstClr val="black"/>
                </a:solidFill>
                <a:effectLst/>
                <a:uLnTx/>
                <a:uFillTx/>
                <a:latin typeface="Trebuchet MS" panose="020B0603020202020204"/>
                <a:ea typeface="+mn-ea"/>
                <a:cs typeface="+mn-cs"/>
              </a:rPr>
              <a:t>Needs Validation</a:t>
            </a:r>
            <a:endParaRPr kumimoji="0" lang="en-US" sz="1636"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44" name="Rectangle 43">
            <a:extLst>
              <a:ext uri="{FF2B5EF4-FFF2-40B4-BE49-F238E27FC236}">
                <a16:creationId xmlns:a16="http://schemas.microsoft.com/office/drawing/2014/main" id="{E18076CA-7D73-4B39-BCEF-2D80524EF4CC}"/>
              </a:ext>
            </a:extLst>
          </p:cNvPr>
          <p:cNvSpPr/>
          <p:nvPr/>
        </p:nvSpPr>
        <p:spPr>
          <a:xfrm>
            <a:off x="2170447" y="3219020"/>
            <a:ext cx="3877600" cy="344069"/>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prstClr val="black"/>
                </a:solidFill>
                <a:effectLst/>
                <a:uLnTx/>
                <a:uFillTx/>
                <a:latin typeface="Trebuchet MS" panose="020B0603020202020204"/>
                <a:ea typeface="+mn-ea"/>
                <a:cs typeface="+mn-cs"/>
              </a:rPr>
              <a:t>Mid-Range</a:t>
            </a:r>
            <a:r>
              <a:rPr kumimoji="0" lang="en-US" sz="1636" b="0" i="0" u="none" strike="noStrike" kern="1200" cap="none" spc="0" normalizeH="0" baseline="0" noProof="0">
                <a:ln>
                  <a:noFill/>
                </a:ln>
                <a:solidFill>
                  <a:prstClr val="black"/>
                </a:solidFill>
                <a:effectLst/>
                <a:uLnTx/>
                <a:uFillTx/>
                <a:latin typeface="Trebuchet MS" panose="020B0603020202020204"/>
                <a:ea typeface="+mn-ea"/>
                <a:cs typeface="+mn-cs"/>
              </a:rPr>
              <a:t> Program Level Prioritization</a:t>
            </a:r>
          </a:p>
        </p:txBody>
      </p:sp>
      <p:sp>
        <p:nvSpPr>
          <p:cNvPr id="45" name="Rectangle 44">
            <a:extLst>
              <a:ext uri="{FF2B5EF4-FFF2-40B4-BE49-F238E27FC236}">
                <a16:creationId xmlns:a16="http://schemas.microsoft.com/office/drawing/2014/main" id="{70924390-3517-445C-A3E5-BBA69B3462A9}"/>
              </a:ext>
            </a:extLst>
          </p:cNvPr>
          <p:cNvSpPr/>
          <p:nvPr/>
        </p:nvSpPr>
        <p:spPr>
          <a:xfrm>
            <a:off x="2044890" y="3915938"/>
            <a:ext cx="2734723" cy="344069"/>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prstClr val="black"/>
                </a:solidFill>
                <a:effectLst/>
                <a:uLnTx/>
                <a:uFillTx/>
                <a:latin typeface="Trebuchet MS" panose="020B0603020202020204"/>
                <a:ea typeface="+mn-ea"/>
                <a:cs typeface="+mn-cs"/>
              </a:rPr>
              <a:t>Unconstrained </a:t>
            </a:r>
            <a:r>
              <a:rPr kumimoji="0" lang="en-US" sz="1636" b="0" i="0" u="none" strike="noStrike" kern="1200" cap="none" spc="0" normalizeH="0" baseline="0" noProof="0">
                <a:ln>
                  <a:noFill/>
                </a:ln>
                <a:solidFill>
                  <a:prstClr val="black"/>
                </a:solidFill>
                <a:effectLst/>
                <a:uLnTx/>
                <a:uFillTx/>
                <a:latin typeface="Trebuchet MS" panose="020B0603020202020204"/>
                <a:ea typeface="+mn-ea"/>
                <a:cs typeface="+mn-cs"/>
              </a:rPr>
              <a:t>Project List</a:t>
            </a:r>
          </a:p>
        </p:txBody>
      </p:sp>
      <p:sp>
        <p:nvSpPr>
          <p:cNvPr id="46" name="Rectangle 45">
            <a:extLst>
              <a:ext uri="{FF2B5EF4-FFF2-40B4-BE49-F238E27FC236}">
                <a16:creationId xmlns:a16="http://schemas.microsoft.com/office/drawing/2014/main" id="{6D17CB73-27D7-49B6-8FF4-B6E715B70F72}"/>
              </a:ext>
            </a:extLst>
          </p:cNvPr>
          <p:cNvSpPr/>
          <p:nvPr/>
        </p:nvSpPr>
        <p:spPr>
          <a:xfrm>
            <a:off x="1925827" y="4735407"/>
            <a:ext cx="3314882" cy="344069"/>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prstClr val="black"/>
                </a:solidFill>
                <a:effectLst/>
                <a:uLnTx/>
                <a:uFillTx/>
                <a:latin typeface="Trebuchet MS" panose="020B0603020202020204"/>
                <a:ea typeface="+mn-ea"/>
                <a:cs typeface="+mn-cs"/>
              </a:rPr>
              <a:t>STIP &amp; AWP </a:t>
            </a:r>
            <a:r>
              <a:rPr kumimoji="0" lang="en-US" sz="1636" b="0" i="0" u="none" strike="noStrike" kern="1200" cap="none" spc="0" normalizeH="0" baseline="0" noProof="0">
                <a:ln>
                  <a:noFill/>
                </a:ln>
                <a:solidFill>
                  <a:prstClr val="black"/>
                </a:solidFill>
                <a:effectLst/>
                <a:uLnTx/>
                <a:uFillTx/>
                <a:latin typeface="Trebuchet MS" panose="020B0603020202020204"/>
                <a:ea typeface="+mn-ea"/>
                <a:cs typeface="+mn-cs"/>
              </a:rPr>
              <a:t>Project Prioritization</a:t>
            </a:r>
          </a:p>
        </p:txBody>
      </p:sp>
      <p:sp>
        <p:nvSpPr>
          <p:cNvPr id="47" name="Rectangle 46">
            <a:extLst>
              <a:ext uri="{FF2B5EF4-FFF2-40B4-BE49-F238E27FC236}">
                <a16:creationId xmlns:a16="http://schemas.microsoft.com/office/drawing/2014/main" id="{A946B680-AAAB-448C-B1F0-7F99C91C692C}"/>
              </a:ext>
            </a:extLst>
          </p:cNvPr>
          <p:cNvSpPr/>
          <p:nvPr/>
        </p:nvSpPr>
        <p:spPr>
          <a:xfrm>
            <a:off x="1800271" y="5436793"/>
            <a:ext cx="2720553" cy="344069"/>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prstClr val="black"/>
                </a:solidFill>
                <a:effectLst/>
                <a:uLnTx/>
                <a:uFillTx/>
                <a:latin typeface="Trebuchet MS" panose="020B0603020202020204"/>
                <a:ea typeface="+mn-ea"/>
                <a:cs typeface="+mn-cs"/>
              </a:rPr>
              <a:t>STIP &amp; AWP </a:t>
            </a:r>
            <a:r>
              <a:rPr kumimoji="0" lang="en-US" sz="1636" b="0" i="0" u="none" strike="noStrike" kern="1200" cap="none" spc="0" normalizeH="0" baseline="0" noProof="0">
                <a:ln>
                  <a:noFill/>
                </a:ln>
                <a:solidFill>
                  <a:prstClr val="black"/>
                </a:solidFill>
                <a:effectLst/>
                <a:uLnTx/>
                <a:uFillTx/>
                <a:latin typeface="Trebuchet MS" panose="020B0603020202020204"/>
                <a:ea typeface="+mn-ea"/>
                <a:cs typeface="+mn-cs"/>
              </a:rPr>
              <a:t>Harmonization</a:t>
            </a:r>
          </a:p>
        </p:txBody>
      </p:sp>
      <p:sp>
        <p:nvSpPr>
          <p:cNvPr id="59" name="Rectangle 58">
            <a:extLst>
              <a:ext uri="{FF2B5EF4-FFF2-40B4-BE49-F238E27FC236}">
                <a16:creationId xmlns:a16="http://schemas.microsoft.com/office/drawing/2014/main" id="{FD4DEF9B-0D0A-4890-90EE-83E612E164E1}"/>
              </a:ext>
            </a:extLst>
          </p:cNvPr>
          <p:cNvSpPr/>
          <p:nvPr/>
        </p:nvSpPr>
        <p:spPr>
          <a:xfrm>
            <a:off x="6510482" y="1764181"/>
            <a:ext cx="5681518" cy="512191"/>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364" b="0" i="0" u="none" strike="noStrike" kern="1200" cap="none" spc="0" normalizeH="0" baseline="0" noProof="0">
                <a:ln>
                  <a:noFill/>
                </a:ln>
                <a:solidFill>
                  <a:prstClr val="black"/>
                </a:solidFill>
                <a:effectLst/>
                <a:uLnTx/>
                <a:uFillTx/>
                <a:latin typeface="Trebuchet MS" panose="020B0603020202020204"/>
                <a:ea typeface="+mn-ea"/>
                <a:cs typeface="+mn-cs"/>
              </a:rPr>
              <a:t>Identify data-driven needs that are not being addressed and advance those needs into action</a:t>
            </a:r>
          </a:p>
        </p:txBody>
      </p:sp>
      <p:sp>
        <p:nvSpPr>
          <p:cNvPr id="36" name="Rectangle 35">
            <a:extLst>
              <a:ext uri="{FF2B5EF4-FFF2-40B4-BE49-F238E27FC236}">
                <a16:creationId xmlns:a16="http://schemas.microsoft.com/office/drawing/2014/main" id="{F4A291AB-DAD7-4158-A36D-1AD9478A0CE5}"/>
              </a:ext>
            </a:extLst>
          </p:cNvPr>
          <p:cNvSpPr/>
          <p:nvPr/>
        </p:nvSpPr>
        <p:spPr>
          <a:xfrm>
            <a:off x="6510482" y="2671122"/>
            <a:ext cx="5654827" cy="302262"/>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364" b="0" i="0" u="none" strike="noStrike" kern="1200" cap="none" spc="0" normalizeH="0" baseline="0" noProof="0">
                <a:ln>
                  <a:noFill/>
                </a:ln>
                <a:solidFill>
                  <a:prstClr val="black"/>
                </a:solidFill>
                <a:effectLst/>
                <a:uLnTx/>
                <a:uFillTx/>
                <a:latin typeface="Trebuchet MS" panose="020B0603020202020204"/>
                <a:ea typeface="+mn-ea"/>
                <a:cs typeface="+mn-cs"/>
              </a:rPr>
              <a:t>Validate needs using data and shepherd valid needs forward to action</a:t>
            </a:r>
          </a:p>
        </p:txBody>
      </p:sp>
      <p:sp>
        <p:nvSpPr>
          <p:cNvPr id="37" name="Rectangle 36">
            <a:extLst>
              <a:ext uri="{FF2B5EF4-FFF2-40B4-BE49-F238E27FC236}">
                <a16:creationId xmlns:a16="http://schemas.microsoft.com/office/drawing/2014/main" id="{C68AB1E3-B61E-4330-82E3-F529A87E4598}"/>
              </a:ext>
            </a:extLst>
          </p:cNvPr>
          <p:cNvSpPr/>
          <p:nvPr/>
        </p:nvSpPr>
        <p:spPr>
          <a:xfrm>
            <a:off x="6530073" y="3143510"/>
            <a:ext cx="5691890" cy="512191"/>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364" b="0" i="0" u="none" strike="noStrike" kern="1200" cap="none" spc="0" normalizeH="0" baseline="0" noProof="0">
                <a:ln>
                  <a:noFill/>
                </a:ln>
                <a:solidFill>
                  <a:prstClr val="black"/>
                </a:solidFill>
                <a:effectLst/>
                <a:uLnTx/>
                <a:uFillTx/>
                <a:latin typeface="Trebuchet MS" panose="020B0603020202020204"/>
                <a:ea typeface="+mn-ea"/>
                <a:cs typeface="+mn-cs"/>
              </a:rPr>
              <a:t>Evaluate project concepts using consistent NDOT process as well as division specific processes to recommend priority projects</a:t>
            </a:r>
          </a:p>
        </p:txBody>
      </p:sp>
      <p:sp>
        <p:nvSpPr>
          <p:cNvPr id="48" name="Rectangle 47">
            <a:extLst>
              <a:ext uri="{FF2B5EF4-FFF2-40B4-BE49-F238E27FC236}">
                <a16:creationId xmlns:a16="http://schemas.microsoft.com/office/drawing/2014/main" id="{BF87833D-25FE-4B5B-B20D-8043057528D3}"/>
              </a:ext>
            </a:extLst>
          </p:cNvPr>
          <p:cNvSpPr/>
          <p:nvPr/>
        </p:nvSpPr>
        <p:spPr>
          <a:xfrm>
            <a:off x="6483791" y="3807052"/>
            <a:ext cx="5681518" cy="512191"/>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364" b="0" i="0" u="none" strike="noStrike" kern="1200" cap="none" spc="0" normalizeH="0" baseline="0" noProof="0">
                <a:ln>
                  <a:noFill/>
                </a:ln>
                <a:solidFill>
                  <a:prstClr val="black"/>
                </a:solidFill>
                <a:effectLst/>
                <a:uLnTx/>
                <a:uFillTx/>
                <a:latin typeface="Trebuchet MS" panose="020B0603020202020204"/>
                <a:ea typeface="+mn-ea"/>
                <a:cs typeface="+mn-cs"/>
              </a:rPr>
              <a:t>Identify comprehensive list of projects to be considered for funding (coordinating the 5-year plan and STIP parking lots)</a:t>
            </a:r>
          </a:p>
        </p:txBody>
      </p:sp>
      <p:sp>
        <p:nvSpPr>
          <p:cNvPr id="50" name="Rectangle 49">
            <a:extLst>
              <a:ext uri="{FF2B5EF4-FFF2-40B4-BE49-F238E27FC236}">
                <a16:creationId xmlns:a16="http://schemas.microsoft.com/office/drawing/2014/main" id="{EABD4D37-8E95-42B3-A5E1-377D0176A0F9}"/>
              </a:ext>
            </a:extLst>
          </p:cNvPr>
          <p:cNvSpPr/>
          <p:nvPr/>
        </p:nvSpPr>
        <p:spPr>
          <a:xfrm>
            <a:off x="6510482" y="4630101"/>
            <a:ext cx="5691890" cy="512191"/>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364" b="0" i="0" u="none" strike="noStrike" kern="1200" cap="none" spc="0" normalizeH="0" baseline="0" noProof="0">
                <a:ln>
                  <a:noFill/>
                </a:ln>
                <a:solidFill>
                  <a:prstClr val="black"/>
                </a:solidFill>
                <a:effectLst/>
                <a:uLnTx/>
                <a:uFillTx/>
                <a:latin typeface="Trebuchet MS" panose="020B0603020202020204"/>
                <a:ea typeface="+mn-ea"/>
                <a:cs typeface="+mn-cs"/>
              </a:rPr>
              <a:t>Rank projects according to ability to meet One Nevada Goals and Cost Effectiveness</a:t>
            </a:r>
          </a:p>
        </p:txBody>
      </p:sp>
      <p:sp>
        <p:nvSpPr>
          <p:cNvPr id="52" name="Rectangle 51">
            <a:extLst>
              <a:ext uri="{FF2B5EF4-FFF2-40B4-BE49-F238E27FC236}">
                <a16:creationId xmlns:a16="http://schemas.microsoft.com/office/drawing/2014/main" id="{EAA570EE-2A0D-45E0-805F-F815E5F3F6D6}"/>
              </a:ext>
            </a:extLst>
          </p:cNvPr>
          <p:cNvSpPr/>
          <p:nvPr/>
        </p:nvSpPr>
        <p:spPr>
          <a:xfrm>
            <a:off x="6500404" y="5238761"/>
            <a:ext cx="5711481" cy="512191"/>
          </a:xfrm>
          <a:prstGeom prst="rect">
            <a:avLst/>
          </a:prstGeom>
        </p:spPr>
        <p:txBody>
          <a:bodyPr wrap="square" anchor="ctr">
            <a:spAutoFit/>
          </a:bodyPr>
          <a:lstStyle/>
          <a:p>
            <a:pPr marL="0" marR="0" lvl="0" indent="0" algn="l" defTabSz="311719" rtl="0" eaLnBrk="1" fontAlgn="auto" latinLnBrk="0" hangingPunct="1">
              <a:lnSpc>
                <a:spcPct val="100000"/>
              </a:lnSpc>
              <a:spcBef>
                <a:spcPts val="0"/>
              </a:spcBef>
              <a:spcAft>
                <a:spcPts val="0"/>
              </a:spcAft>
              <a:buClrTx/>
              <a:buSzTx/>
              <a:buFontTx/>
              <a:buNone/>
              <a:tabLst/>
              <a:defRPr/>
            </a:pPr>
            <a:r>
              <a:rPr kumimoji="0" lang="en-US" sz="1364" b="0" i="0" u="none" strike="noStrike" kern="1200" cap="none" spc="0" normalizeH="0" baseline="0" noProof="0">
                <a:ln>
                  <a:noFill/>
                </a:ln>
                <a:solidFill>
                  <a:prstClr val="black"/>
                </a:solidFill>
                <a:effectLst/>
                <a:uLnTx/>
                <a:uFillTx/>
                <a:latin typeface="Trebuchet MS" panose="020B0603020202020204"/>
                <a:ea typeface="+mn-ea"/>
                <a:cs typeface="+mn-cs"/>
              </a:rPr>
              <a:t>Harmonize the program of projects based on funding eligibility, project readiness, performance targets, and geographic distribution</a:t>
            </a:r>
          </a:p>
        </p:txBody>
      </p:sp>
      <p:grpSp>
        <p:nvGrpSpPr>
          <p:cNvPr id="7" name="Group 6">
            <a:extLst>
              <a:ext uri="{FF2B5EF4-FFF2-40B4-BE49-F238E27FC236}">
                <a16:creationId xmlns:a16="http://schemas.microsoft.com/office/drawing/2014/main" id="{ADA86BF8-DF41-404A-AAF6-99908F933F03}"/>
              </a:ext>
            </a:extLst>
          </p:cNvPr>
          <p:cNvGrpSpPr/>
          <p:nvPr/>
        </p:nvGrpSpPr>
        <p:grpSpPr>
          <a:xfrm>
            <a:off x="219360" y="-1"/>
            <a:ext cx="2207840" cy="6334799"/>
            <a:chOff x="199159" y="0"/>
            <a:chExt cx="2287083" cy="6858000"/>
          </a:xfrm>
        </p:grpSpPr>
        <p:grpSp>
          <p:nvGrpSpPr>
            <p:cNvPr id="210" name="Group 209">
              <a:extLst>
                <a:ext uri="{FF2B5EF4-FFF2-40B4-BE49-F238E27FC236}">
                  <a16:creationId xmlns:a16="http://schemas.microsoft.com/office/drawing/2014/main" id="{CA23237F-41E4-4EB6-AA45-2E9B028518FF}"/>
                </a:ext>
              </a:extLst>
            </p:cNvPr>
            <p:cNvGrpSpPr/>
            <p:nvPr/>
          </p:nvGrpSpPr>
          <p:grpSpPr>
            <a:xfrm>
              <a:off x="199159" y="0"/>
              <a:ext cx="2287083" cy="6858000"/>
              <a:chOff x="4133850" y="0"/>
              <a:chExt cx="3354388" cy="10058400"/>
            </a:xfrm>
          </p:grpSpPr>
          <p:grpSp>
            <p:nvGrpSpPr>
              <p:cNvPr id="220" name="Group 219">
                <a:extLst>
                  <a:ext uri="{FF2B5EF4-FFF2-40B4-BE49-F238E27FC236}">
                    <a16:creationId xmlns:a16="http://schemas.microsoft.com/office/drawing/2014/main" id="{16AAC02E-B320-4687-80A2-A894E7492118}"/>
                  </a:ext>
                </a:extLst>
              </p:cNvPr>
              <p:cNvGrpSpPr/>
              <p:nvPr/>
            </p:nvGrpSpPr>
            <p:grpSpPr>
              <a:xfrm>
                <a:off x="4133850" y="0"/>
                <a:ext cx="3354388" cy="9499600"/>
                <a:chOff x="10339388" y="0"/>
                <a:chExt cx="3354388" cy="9499600"/>
              </a:xfrm>
            </p:grpSpPr>
            <p:grpSp>
              <p:nvGrpSpPr>
                <p:cNvPr id="280" name="Group 279">
                  <a:extLst>
                    <a:ext uri="{FF2B5EF4-FFF2-40B4-BE49-F238E27FC236}">
                      <a16:creationId xmlns:a16="http://schemas.microsoft.com/office/drawing/2014/main" id="{69CE3DE0-3044-4A74-9973-9FE9B4CB9F8C}"/>
                    </a:ext>
                  </a:extLst>
                </p:cNvPr>
                <p:cNvGrpSpPr/>
                <p:nvPr/>
              </p:nvGrpSpPr>
              <p:grpSpPr>
                <a:xfrm>
                  <a:off x="10339388" y="0"/>
                  <a:ext cx="3354388" cy="2617788"/>
                  <a:chOff x="8596313" y="0"/>
                  <a:chExt cx="3354388" cy="2617788"/>
                </a:xfrm>
              </p:grpSpPr>
              <p:sp>
                <p:nvSpPr>
                  <p:cNvPr id="290" name="Freeform 71">
                    <a:extLst>
                      <a:ext uri="{FF2B5EF4-FFF2-40B4-BE49-F238E27FC236}">
                        <a16:creationId xmlns:a16="http://schemas.microsoft.com/office/drawing/2014/main" id="{32765259-A58F-4BFA-B63E-2F0E4163A2BA}"/>
                      </a:ext>
                    </a:extLst>
                  </p:cNvPr>
                  <p:cNvSpPr>
                    <a:spLocks/>
                  </p:cNvSpPr>
                  <p:nvPr/>
                </p:nvSpPr>
                <p:spPr bwMode="auto">
                  <a:xfrm>
                    <a:off x="10272713" y="0"/>
                    <a:ext cx="1677988" cy="2617788"/>
                  </a:xfrm>
                  <a:custGeom>
                    <a:avLst/>
                    <a:gdLst>
                      <a:gd name="T0" fmla="*/ 764 w 1057"/>
                      <a:gd name="T1" fmla="*/ 1649 h 1649"/>
                      <a:gd name="T2" fmla="*/ 1057 w 1057"/>
                      <a:gd name="T3" fmla="*/ 0 h 1649"/>
                      <a:gd name="T4" fmla="*/ 0 w 1057"/>
                      <a:gd name="T5" fmla="*/ 0 h 1649"/>
                      <a:gd name="T6" fmla="*/ 0 w 1057"/>
                      <a:gd name="T7" fmla="*/ 1649 h 1649"/>
                      <a:gd name="T8" fmla="*/ 764 w 1057"/>
                      <a:gd name="T9" fmla="*/ 1649 h 1649"/>
                    </a:gdLst>
                    <a:ahLst/>
                    <a:cxnLst>
                      <a:cxn ang="0">
                        <a:pos x="T0" y="T1"/>
                      </a:cxn>
                      <a:cxn ang="0">
                        <a:pos x="T2" y="T3"/>
                      </a:cxn>
                      <a:cxn ang="0">
                        <a:pos x="T4" y="T5"/>
                      </a:cxn>
                      <a:cxn ang="0">
                        <a:pos x="T6" y="T7"/>
                      </a:cxn>
                      <a:cxn ang="0">
                        <a:pos x="T8" y="T9"/>
                      </a:cxn>
                    </a:cxnLst>
                    <a:rect l="0" t="0" r="r" b="b"/>
                    <a:pathLst>
                      <a:path w="1057" h="1649">
                        <a:moveTo>
                          <a:pt x="764" y="1649"/>
                        </a:moveTo>
                        <a:lnTo>
                          <a:pt x="1057" y="0"/>
                        </a:lnTo>
                        <a:lnTo>
                          <a:pt x="0" y="0"/>
                        </a:lnTo>
                        <a:lnTo>
                          <a:pt x="0" y="1649"/>
                        </a:lnTo>
                        <a:lnTo>
                          <a:pt x="764" y="1649"/>
                        </a:lnTo>
                        <a:close/>
                      </a:path>
                    </a:pathLst>
                  </a:custGeom>
                  <a:solidFill>
                    <a:srgbClr val="122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91" name="Freeform 76">
                    <a:extLst>
                      <a:ext uri="{FF2B5EF4-FFF2-40B4-BE49-F238E27FC236}">
                        <a16:creationId xmlns:a16="http://schemas.microsoft.com/office/drawing/2014/main" id="{2B77B28B-6F31-4EBD-A271-4EDFAD31B35F}"/>
                      </a:ext>
                    </a:extLst>
                  </p:cNvPr>
                  <p:cNvSpPr>
                    <a:spLocks/>
                  </p:cNvSpPr>
                  <p:nvPr/>
                </p:nvSpPr>
                <p:spPr bwMode="auto">
                  <a:xfrm>
                    <a:off x="8596313" y="0"/>
                    <a:ext cx="1676400" cy="2617788"/>
                  </a:xfrm>
                  <a:custGeom>
                    <a:avLst/>
                    <a:gdLst>
                      <a:gd name="T0" fmla="*/ 291 w 1056"/>
                      <a:gd name="T1" fmla="*/ 1649 h 1649"/>
                      <a:gd name="T2" fmla="*/ 0 w 1056"/>
                      <a:gd name="T3" fmla="*/ 0 h 1649"/>
                      <a:gd name="T4" fmla="*/ 1056 w 1056"/>
                      <a:gd name="T5" fmla="*/ 0 h 1649"/>
                      <a:gd name="T6" fmla="*/ 1056 w 1056"/>
                      <a:gd name="T7" fmla="*/ 1649 h 1649"/>
                      <a:gd name="T8" fmla="*/ 291 w 1056"/>
                      <a:gd name="T9" fmla="*/ 1649 h 1649"/>
                    </a:gdLst>
                    <a:ahLst/>
                    <a:cxnLst>
                      <a:cxn ang="0">
                        <a:pos x="T0" y="T1"/>
                      </a:cxn>
                      <a:cxn ang="0">
                        <a:pos x="T2" y="T3"/>
                      </a:cxn>
                      <a:cxn ang="0">
                        <a:pos x="T4" y="T5"/>
                      </a:cxn>
                      <a:cxn ang="0">
                        <a:pos x="T6" y="T7"/>
                      </a:cxn>
                      <a:cxn ang="0">
                        <a:pos x="T8" y="T9"/>
                      </a:cxn>
                    </a:cxnLst>
                    <a:rect l="0" t="0" r="r" b="b"/>
                    <a:pathLst>
                      <a:path w="1056" h="1649">
                        <a:moveTo>
                          <a:pt x="291" y="1649"/>
                        </a:moveTo>
                        <a:lnTo>
                          <a:pt x="0" y="0"/>
                        </a:lnTo>
                        <a:lnTo>
                          <a:pt x="1056" y="0"/>
                        </a:lnTo>
                        <a:lnTo>
                          <a:pt x="1056" y="1649"/>
                        </a:lnTo>
                        <a:lnTo>
                          <a:pt x="291" y="1649"/>
                        </a:lnTo>
                        <a:close/>
                      </a:path>
                    </a:pathLst>
                  </a:custGeom>
                  <a:solidFill>
                    <a:srgbClr val="122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grpSp>
              <p:nvGrpSpPr>
                <p:cNvPr id="281" name="Group 280">
                  <a:extLst>
                    <a:ext uri="{FF2B5EF4-FFF2-40B4-BE49-F238E27FC236}">
                      <a16:creationId xmlns:a16="http://schemas.microsoft.com/office/drawing/2014/main" id="{C928348C-D2FF-454B-A9CC-21024D4D7487}"/>
                    </a:ext>
                  </a:extLst>
                </p:cNvPr>
                <p:cNvGrpSpPr/>
                <p:nvPr/>
              </p:nvGrpSpPr>
              <p:grpSpPr>
                <a:xfrm>
                  <a:off x="10990263" y="3686175"/>
                  <a:ext cx="2052638" cy="3203575"/>
                  <a:chOff x="9247188" y="3686175"/>
                  <a:chExt cx="2052638" cy="3203575"/>
                </a:xfrm>
              </p:grpSpPr>
              <p:sp>
                <p:nvSpPr>
                  <p:cNvPr id="288" name="Freeform 72">
                    <a:extLst>
                      <a:ext uri="{FF2B5EF4-FFF2-40B4-BE49-F238E27FC236}">
                        <a16:creationId xmlns:a16="http://schemas.microsoft.com/office/drawing/2014/main" id="{8D374538-7CB5-493C-B9E0-3A74B8645834}"/>
                      </a:ext>
                    </a:extLst>
                  </p:cNvPr>
                  <p:cNvSpPr>
                    <a:spLocks/>
                  </p:cNvSpPr>
                  <p:nvPr/>
                </p:nvSpPr>
                <p:spPr bwMode="auto">
                  <a:xfrm>
                    <a:off x="10272713" y="3686175"/>
                    <a:ext cx="1027113" cy="3203575"/>
                  </a:xfrm>
                  <a:custGeom>
                    <a:avLst/>
                    <a:gdLst>
                      <a:gd name="T0" fmla="*/ 0 w 647"/>
                      <a:gd name="T1" fmla="*/ 0 h 2018"/>
                      <a:gd name="T2" fmla="*/ 0 w 647"/>
                      <a:gd name="T3" fmla="*/ 2018 h 2018"/>
                      <a:gd name="T4" fmla="*/ 290 w 647"/>
                      <a:gd name="T5" fmla="*/ 2018 h 2018"/>
                      <a:gd name="T6" fmla="*/ 647 w 647"/>
                      <a:gd name="T7" fmla="*/ 0 h 2018"/>
                      <a:gd name="T8" fmla="*/ 0 w 647"/>
                      <a:gd name="T9" fmla="*/ 0 h 2018"/>
                    </a:gdLst>
                    <a:ahLst/>
                    <a:cxnLst>
                      <a:cxn ang="0">
                        <a:pos x="T0" y="T1"/>
                      </a:cxn>
                      <a:cxn ang="0">
                        <a:pos x="T2" y="T3"/>
                      </a:cxn>
                      <a:cxn ang="0">
                        <a:pos x="T4" y="T5"/>
                      </a:cxn>
                      <a:cxn ang="0">
                        <a:pos x="T6" y="T7"/>
                      </a:cxn>
                      <a:cxn ang="0">
                        <a:pos x="T8" y="T9"/>
                      </a:cxn>
                    </a:cxnLst>
                    <a:rect l="0" t="0" r="r" b="b"/>
                    <a:pathLst>
                      <a:path w="647" h="2018">
                        <a:moveTo>
                          <a:pt x="0" y="0"/>
                        </a:moveTo>
                        <a:lnTo>
                          <a:pt x="0" y="2018"/>
                        </a:lnTo>
                        <a:lnTo>
                          <a:pt x="290" y="2018"/>
                        </a:lnTo>
                        <a:lnTo>
                          <a:pt x="647" y="0"/>
                        </a:lnTo>
                        <a:lnTo>
                          <a:pt x="0" y="0"/>
                        </a:lnTo>
                        <a:close/>
                      </a:path>
                    </a:pathLst>
                  </a:custGeom>
                  <a:solidFill>
                    <a:srgbClr val="0B8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89" name="Freeform 77">
                    <a:extLst>
                      <a:ext uri="{FF2B5EF4-FFF2-40B4-BE49-F238E27FC236}">
                        <a16:creationId xmlns:a16="http://schemas.microsoft.com/office/drawing/2014/main" id="{DF4BB728-C4A4-4FFB-AE10-E6B020A2AB59}"/>
                      </a:ext>
                    </a:extLst>
                  </p:cNvPr>
                  <p:cNvSpPr>
                    <a:spLocks/>
                  </p:cNvSpPr>
                  <p:nvPr/>
                </p:nvSpPr>
                <p:spPr bwMode="auto">
                  <a:xfrm>
                    <a:off x="9247188" y="3686175"/>
                    <a:ext cx="1025525" cy="3203575"/>
                  </a:xfrm>
                  <a:custGeom>
                    <a:avLst/>
                    <a:gdLst>
                      <a:gd name="T0" fmla="*/ 646 w 646"/>
                      <a:gd name="T1" fmla="*/ 0 h 2018"/>
                      <a:gd name="T2" fmla="*/ 646 w 646"/>
                      <a:gd name="T3" fmla="*/ 2018 h 2018"/>
                      <a:gd name="T4" fmla="*/ 355 w 646"/>
                      <a:gd name="T5" fmla="*/ 2018 h 2018"/>
                      <a:gd name="T6" fmla="*/ 0 w 646"/>
                      <a:gd name="T7" fmla="*/ 0 h 2018"/>
                      <a:gd name="T8" fmla="*/ 646 w 646"/>
                      <a:gd name="T9" fmla="*/ 0 h 2018"/>
                    </a:gdLst>
                    <a:ahLst/>
                    <a:cxnLst>
                      <a:cxn ang="0">
                        <a:pos x="T0" y="T1"/>
                      </a:cxn>
                      <a:cxn ang="0">
                        <a:pos x="T2" y="T3"/>
                      </a:cxn>
                      <a:cxn ang="0">
                        <a:pos x="T4" y="T5"/>
                      </a:cxn>
                      <a:cxn ang="0">
                        <a:pos x="T6" y="T7"/>
                      </a:cxn>
                      <a:cxn ang="0">
                        <a:pos x="T8" y="T9"/>
                      </a:cxn>
                    </a:cxnLst>
                    <a:rect l="0" t="0" r="r" b="b"/>
                    <a:pathLst>
                      <a:path w="646" h="2018">
                        <a:moveTo>
                          <a:pt x="646" y="0"/>
                        </a:moveTo>
                        <a:lnTo>
                          <a:pt x="646" y="2018"/>
                        </a:lnTo>
                        <a:lnTo>
                          <a:pt x="355" y="2018"/>
                        </a:lnTo>
                        <a:lnTo>
                          <a:pt x="0" y="0"/>
                        </a:lnTo>
                        <a:lnTo>
                          <a:pt x="646" y="0"/>
                        </a:lnTo>
                        <a:close/>
                      </a:path>
                    </a:pathLst>
                  </a:custGeom>
                  <a:solidFill>
                    <a:srgbClr val="0B8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grpSp>
              <p:nvGrpSpPr>
                <p:cNvPr id="282" name="Group 281">
                  <a:extLst>
                    <a:ext uri="{FF2B5EF4-FFF2-40B4-BE49-F238E27FC236}">
                      <a16:creationId xmlns:a16="http://schemas.microsoft.com/office/drawing/2014/main" id="{E2C6822C-7A97-42B6-9219-CB2C00F579ED}"/>
                    </a:ext>
                  </a:extLst>
                </p:cNvPr>
                <p:cNvGrpSpPr/>
                <p:nvPr/>
              </p:nvGrpSpPr>
              <p:grpSpPr>
                <a:xfrm>
                  <a:off x="10801351" y="2617788"/>
                  <a:ext cx="2427287" cy="1068388"/>
                  <a:chOff x="9058276" y="2617788"/>
                  <a:chExt cx="2427287" cy="1068388"/>
                </a:xfrm>
              </p:grpSpPr>
              <p:sp>
                <p:nvSpPr>
                  <p:cNvPr id="286" name="Freeform 74">
                    <a:extLst>
                      <a:ext uri="{FF2B5EF4-FFF2-40B4-BE49-F238E27FC236}">
                        <a16:creationId xmlns:a16="http://schemas.microsoft.com/office/drawing/2014/main" id="{5D952E99-FB5C-42A8-849D-F2A2584B2ABF}"/>
                      </a:ext>
                    </a:extLst>
                  </p:cNvPr>
                  <p:cNvSpPr>
                    <a:spLocks/>
                  </p:cNvSpPr>
                  <p:nvPr/>
                </p:nvSpPr>
                <p:spPr bwMode="auto">
                  <a:xfrm>
                    <a:off x="10272713" y="2617788"/>
                    <a:ext cx="1212850" cy="1068388"/>
                  </a:xfrm>
                  <a:custGeom>
                    <a:avLst/>
                    <a:gdLst>
                      <a:gd name="T0" fmla="*/ 0 w 764"/>
                      <a:gd name="T1" fmla="*/ 0 h 673"/>
                      <a:gd name="T2" fmla="*/ 0 w 764"/>
                      <a:gd name="T3" fmla="*/ 673 h 673"/>
                      <a:gd name="T4" fmla="*/ 647 w 764"/>
                      <a:gd name="T5" fmla="*/ 673 h 673"/>
                      <a:gd name="T6" fmla="*/ 700 w 764"/>
                      <a:gd name="T7" fmla="*/ 366 h 673"/>
                      <a:gd name="T8" fmla="*/ 764 w 764"/>
                      <a:gd name="T9" fmla="*/ 0 h 673"/>
                      <a:gd name="T10" fmla="*/ 0 w 764"/>
                      <a:gd name="T11" fmla="*/ 0 h 673"/>
                    </a:gdLst>
                    <a:ahLst/>
                    <a:cxnLst>
                      <a:cxn ang="0">
                        <a:pos x="T0" y="T1"/>
                      </a:cxn>
                      <a:cxn ang="0">
                        <a:pos x="T2" y="T3"/>
                      </a:cxn>
                      <a:cxn ang="0">
                        <a:pos x="T4" y="T5"/>
                      </a:cxn>
                      <a:cxn ang="0">
                        <a:pos x="T6" y="T7"/>
                      </a:cxn>
                      <a:cxn ang="0">
                        <a:pos x="T8" y="T9"/>
                      </a:cxn>
                      <a:cxn ang="0">
                        <a:pos x="T10" y="T11"/>
                      </a:cxn>
                    </a:cxnLst>
                    <a:rect l="0" t="0" r="r" b="b"/>
                    <a:pathLst>
                      <a:path w="764" h="673">
                        <a:moveTo>
                          <a:pt x="0" y="0"/>
                        </a:moveTo>
                        <a:lnTo>
                          <a:pt x="0" y="673"/>
                        </a:lnTo>
                        <a:lnTo>
                          <a:pt x="647" y="673"/>
                        </a:lnTo>
                        <a:lnTo>
                          <a:pt x="700" y="366"/>
                        </a:lnTo>
                        <a:lnTo>
                          <a:pt x="764" y="0"/>
                        </a:lnTo>
                        <a:lnTo>
                          <a:pt x="0" y="0"/>
                        </a:lnTo>
                        <a:close/>
                      </a:path>
                    </a:pathLst>
                  </a:custGeom>
                  <a:solidFill>
                    <a:srgbClr val="276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87" name="Freeform 79">
                    <a:extLst>
                      <a:ext uri="{FF2B5EF4-FFF2-40B4-BE49-F238E27FC236}">
                        <a16:creationId xmlns:a16="http://schemas.microsoft.com/office/drawing/2014/main" id="{5CB78261-F07D-45B6-A1F9-8001ABCB6033}"/>
                      </a:ext>
                    </a:extLst>
                  </p:cNvPr>
                  <p:cNvSpPr>
                    <a:spLocks/>
                  </p:cNvSpPr>
                  <p:nvPr/>
                </p:nvSpPr>
                <p:spPr bwMode="auto">
                  <a:xfrm>
                    <a:off x="9058276" y="2617788"/>
                    <a:ext cx="1214438" cy="1068388"/>
                  </a:xfrm>
                  <a:custGeom>
                    <a:avLst/>
                    <a:gdLst>
                      <a:gd name="T0" fmla="*/ 765 w 765"/>
                      <a:gd name="T1" fmla="*/ 0 h 673"/>
                      <a:gd name="T2" fmla="*/ 765 w 765"/>
                      <a:gd name="T3" fmla="*/ 673 h 673"/>
                      <a:gd name="T4" fmla="*/ 119 w 765"/>
                      <a:gd name="T5" fmla="*/ 673 h 673"/>
                      <a:gd name="T6" fmla="*/ 64 w 765"/>
                      <a:gd name="T7" fmla="*/ 366 h 673"/>
                      <a:gd name="T8" fmla="*/ 0 w 765"/>
                      <a:gd name="T9" fmla="*/ 0 h 673"/>
                      <a:gd name="T10" fmla="*/ 765 w 765"/>
                      <a:gd name="T11" fmla="*/ 0 h 673"/>
                    </a:gdLst>
                    <a:ahLst/>
                    <a:cxnLst>
                      <a:cxn ang="0">
                        <a:pos x="T0" y="T1"/>
                      </a:cxn>
                      <a:cxn ang="0">
                        <a:pos x="T2" y="T3"/>
                      </a:cxn>
                      <a:cxn ang="0">
                        <a:pos x="T4" y="T5"/>
                      </a:cxn>
                      <a:cxn ang="0">
                        <a:pos x="T6" y="T7"/>
                      </a:cxn>
                      <a:cxn ang="0">
                        <a:pos x="T8" y="T9"/>
                      </a:cxn>
                      <a:cxn ang="0">
                        <a:pos x="T10" y="T11"/>
                      </a:cxn>
                    </a:cxnLst>
                    <a:rect l="0" t="0" r="r" b="b"/>
                    <a:pathLst>
                      <a:path w="765" h="673">
                        <a:moveTo>
                          <a:pt x="765" y="0"/>
                        </a:moveTo>
                        <a:lnTo>
                          <a:pt x="765" y="673"/>
                        </a:lnTo>
                        <a:lnTo>
                          <a:pt x="119" y="673"/>
                        </a:lnTo>
                        <a:lnTo>
                          <a:pt x="64" y="366"/>
                        </a:lnTo>
                        <a:lnTo>
                          <a:pt x="0" y="0"/>
                        </a:lnTo>
                        <a:lnTo>
                          <a:pt x="765" y="0"/>
                        </a:lnTo>
                        <a:close/>
                      </a:path>
                    </a:pathLst>
                  </a:custGeom>
                  <a:solidFill>
                    <a:srgbClr val="276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grpSp>
              <p:nvGrpSpPr>
                <p:cNvPr id="283" name="Group 282">
                  <a:extLst>
                    <a:ext uri="{FF2B5EF4-FFF2-40B4-BE49-F238E27FC236}">
                      <a16:creationId xmlns:a16="http://schemas.microsoft.com/office/drawing/2014/main" id="{C0A545C7-8A20-4721-A3B9-8D014E5A7642}"/>
                    </a:ext>
                  </a:extLst>
                </p:cNvPr>
                <p:cNvGrpSpPr/>
                <p:nvPr/>
              </p:nvGrpSpPr>
              <p:grpSpPr>
                <a:xfrm>
                  <a:off x="11553826" y="6889750"/>
                  <a:ext cx="922337" cy="2609850"/>
                  <a:chOff x="9810751" y="6889750"/>
                  <a:chExt cx="922337" cy="2609850"/>
                </a:xfrm>
              </p:grpSpPr>
              <p:sp>
                <p:nvSpPr>
                  <p:cNvPr id="284" name="Freeform 75">
                    <a:extLst>
                      <a:ext uri="{FF2B5EF4-FFF2-40B4-BE49-F238E27FC236}">
                        <a16:creationId xmlns:a16="http://schemas.microsoft.com/office/drawing/2014/main" id="{E7503CAD-21AD-4FEF-93A6-89A3CA9A7169}"/>
                      </a:ext>
                    </a:extLst>
                  </p:cNvPr>
                  <p:cNvSpPr>
                    <a:spLocks/>
                  </p:cNvSpPr>
                  <p:nvPr/>
                </p:nvSpPr>
                <p:spPr bwMode="auto">
                  <a:xfrm>
                    <a:off x="10272713" y="6889750"/>
                    <a:ext cx="460375" cy="2609850"/>
                  </a:xfrm>
                  <a:custGeom>
                    <a:avLst/>
                    <a:gdLst>
                      <a:gd name="T0" fmla="*/ 290 w 290"/>
                      <a:gd name="T1" fmla="*/ 0 h 1644"/>
                      <a:gd name="T2" fmla="*/ 0 w 290"/>
                      <a:gd name="T3" fmla="*/ 0 h 1644"/>
                      <a:gd name="T4" fmla="*/ 0 w 290"/>
                      <a:gd name="T5" fmla="*/ 1644 h 1644"/>
                      <a:gd name="T6" fmla="*/ 290 w 290"/>
                      <a:gd name="T7" fmla="*/ 0 h 1644"/>
                    </a:gdLst>
                    <a:ahLst/>
                    <a:cxnLst>
                      <a:cxn ang="0">
                        <a:pos x="T0" y="T1"/>
                      </a:cxn>
                      <a:cxn ang="0">
                        <a:pos x="T2" y="T3"/>
                      </a:cxn>
                      <a:cxn ang="0">
                        <a:pos x="T4" y="T5"/>
                      </a:cxn>
                      <a:cxn ang="0">
                        <a:pos x="T6" y="T7"/>
                      </a:cxn>
                    </a:cxnLst>
                    <a:rect l="0" t="0" r="r" b="b"/>
                    <a:pathLst>
                      <a:path w="290" h="1644">
                        <a:moveTo>
                          <a:pt x="290" y="0"/>
                        </a:moveTo>
                        <a:lnTo>
                          <a:pt x="0" y="0"/>
                        </a:lnTo>
                        <a:lnTo>
                          <a:pt x="0" y="1644"/>
                        </a:lnTo>
                        <a:lnTo>
                          <a:pt x="290" y="0"/>
                        </a:lnTo>
                        <a:close/>
                      </a:path>
                    </a:pathLst>
                  </a:custGeom>
                  <a:solidFill>
                    <a:srgbClr val="92C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85" name="Freeform 80">
                    <a:extLst>
                      <a:ext uri="{FF2B5EF4-FFF2-40B4-BE49-F238E27FC236}">
                        <a16:creationId xmlns:a16="http://schemas.microsoft.com/office/drawing/2014/main" id="{CCFD1580-CD06-4C97-ADA8-822DC1CA2839}"/>
                      </a:ext>
                    </a:extLst>
                  </p:cNvPr>
                  <p:cNvSpPr>
                    <a:spLocks/>
                  </p:cNvSpPr>
                  <p:nvPr/>
                </p:nvSpPr>
                <p:spPr bwMode="auto">
                  <a:xfrm>
                    <a:off x="9810751" y="6889750"/>
                    <a:ext cx="461963" cy="2609850"/>
                  </a:xfrm>
                  <a:custGeom>
                    <a:avLst/>
                    <a:gdLst>
                      <a:gd name="T0" fmla="*/ 0 w 291"/>
                      <a:gd name="T1" fmla="*/ 0 h 1644"/>
                      <a:gd name="T2" fmla="*/ 291 w 291"/>
                      <a:gd name="T3" fmla="*/ 0 h 1644"/>
                      <a:gd name="T4" fmla="*/ 291 w 291"/>
                      <a:gd name="T5" fmla="*/ 1644 h 1644"/>
                      <a:gd name="T6" fmla="*/ 0 w 291"/>
                      <a:gd name="T7" fmla="*/ 0 h 1644"/>
                    </a:gdLst>
                    <a:ahLst/>
                    <a:cxnLst>
                      <a:cxn ang="0">
                        <a:pos x="T0" y="T1"/>
                      </a:cxn>
                      <a:cxn ang="0">
                        <a:pos x="T2" y="T3"/>
                      </a:cxn>
                      <a:cxn ang="0">
                        <a:pos x="T4" y="T5"/>
                      </a:cxn>
                      <a:cxn ang="0">
                        <a:pos x="T6" y="T7"/>
                      </a:cxn>
                    </a:cxnLst>
                    <a:rect l="0" t="0" r="r" b="b"/>
                    <a:pathLst>
                      <a:path w="291" h="1644">
                        <a:moveTo>
                          <a:pt x="0" y="0"/>
                        </a:moveTo>
                        <a:lnTo>
                          <a:pt x="291" y="0"/>
                        </a:lnTo>
                        <a:lnTo>
                          <a:pt x="291" y="1644"/>
                        </a:lnTo>
                        <a:lnTo>
                          <a:pt x="0" y="0"/>
                        </a:lnTo>
                        <a:close/>
                      </a:path>
                    </a:pathLst>
                  </a:custGeom>
                  <a:solidFill>
                    <a:srgbClr val="92C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grpSp>
          <p:sp>
            <p:nvSpPr>
              <p:cNvPr id="221" name="Rectangle 6">
                <a:extLst>
                  <a:ext uri="{FF2B5EF4-FFF2-40B4-BE49-F238E27FC236}">
                    <a16:creationId xmlns:a16="http://schemas.microsoft.com/office/drawing/2014/main" id="{102C2D71-EEC9-4C3F-A7FF-E9C92F7DCB5D}"/>
                  </a:ext>
                </a:extLst>
              </p:cNvPr>
              <p:cNvSpPr>
                <a:spLocks noChangeArrowheads="1"/>
              </p:cNvSpPr>
              <p:nvPr/>
            </p:nvSpPr>
            <p:spPr bwMode="auto">
              <a:xfrm>
                <a:off x="4133850" y="0"/>
                <a:ext cx="3354388"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22" name="Freeform 7">
                <a:extLst>
                  <a:ext uri="{FF2B5EF4-FFF2-40B4-BE49-F238E27FC236}">
                    <a16:creationId xmlns:a16="http://schemas.microsoft.com/office/drawing/2014/main" id="{CBBC03E9-FCA5-4451-8804-96DC56D71F69}"/>
                  </a:ext>
                </a:extLst>
              </p:cNvPr>
              <p:cNvSpPr>
                <a:spLocks/>
              </p:cNvSpPr>
              <p:nvPr/>
            </p:nvSpPr>
            <p:spPr bwMode="auto">
              <a:xfrm>
                <a:off x="5810250" y="0"/>
                <a:ext cx="998538" cy="2617788"/>
              </a:xfrm>
              <a:custGeom>
                <a:avLst/>
                <a:gdLst>
                  <a:gd name="T0" fmla="*/ 456 w 629"/>
                  <a:gd name="T1" fmla="*/ 1649 h 1649"/>
                  <a:gd name="T2" fmla="*/ 629 w 629"/>
                  <a:gd name="T3" fmla="*/ 0 h 1649"/>
                  <a:gd name="T4" fmla="*/ 0 w 629"/>
                  <a:gd name="T5" fmla="*/ 0 h 1649"/>
                  <a:gd name="T6" fmla="*/ 0 w 629"/>
                  <a:gd name="T7" fmla="*/ 1649 h 1649"/>
                  <a:gd name="T8" fmla="*/ 456 w 629"/>
                  <a:gd name="T9" fmla="*/ 1649 h 1649"/>
                </a:gdLst>
                <a:ahLst/>
                <a:cxnLst>
                  <a:cxn ang="0">
                    <a:pos x="T0" y="T1"/>
                  </a:cxn>
                  <a:cxn ang="0">
                    <a:pos x="T2" y="T3"/>
                  </a:cxn>
                  <a:cxn ang="0">
                    <a:pos x="T4" y="T5"/>
                  </a:cxn>
                  <a:cxn ang="0">
                    <a:pos x="T6" y="T7"/>
                  </a:cxn>
                  <a:cxn ang="0">
                    <a:pos x="T8" y="T9"/>
                  </a:cxn>
                </a:cxnLst>
                <a:rect l="0" t="0" r="r" b="b"/>
                <a:pathLst>
                  <a:path w="629" h="1649">
                    <a:moveTo>
                      <a:pt x="456" y="1649"/>
                    </a:moveTo>
                    <a:lnTo>
                      <a:pt x="629" y="0"/>
                    </a:lnTo>
                    <a:lnTo>
                      <a:pt x="0" y="0"/>
                    </a:lnTo>
                    <a:lnTo>
                      <a:pt x="0" y="1649"/>
                    </a:lnTo>
                    <a:lnTo>
                      <a:pt x="456" y="1649"/>
                    </a:lnTo>
                    <a:close/>
                  </a:path>
                </a:pathLst>
              </a:custGeom>
              <a:gradFill flip="none" rotWithShape="1">
                <a:gsLst>
                  <a:gs pos="0">
                    <a:srgbClr val="122649"/>
                  </a:gs>
                  <a:gs pos="100000">
                    <a:srgbClr val="04549A"/>
                  </a:gs>
                </a:gsLst>
                <a:lin ang="5400000" scaled="1"/>
                <a:tileRect/>
              </a:gradFill>
              <a:ln>
                <a:noFill/>
              </a:ln>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23" name="Freeform 8">
                <a:extLst>
                  <a:ext uri="{FF2B5EF4-FFF2-40B4-BE49-F238E27FC236}">
                    <a16:creationId xmlns:a16="http://schemas.microsoft.com/office/drawing/2014/main" id="{DA74ED73-2A41-4E44-806F-4EC1ADD1C5A5}"/>
                  </a:ext>
                </a:extLst>
              </p:cNvPr>
              <p:cNvSpPr>
                <a:spLocks/>
              </p:cNvSpPr>
              <p:nvPr/>
            </p:nvSpPr>
            <p:spPr bwMode="auto">
              <a:xfrm>
                <a:off x="4810125" y="0"/>
                <a:ext cx="1000125" cy="2617788"/>
              </a:xfrm>
              <a:custGeom>
                <a:avLst/>
                <a:gdLst>
                  <a:gd name="T0" fmla="*/ 630 w 630"/>
                  <a:gd name="T1" fmla="*/ 1649 h 1649"/>
                  <a:gd name="T2" fmla="*/ 630 w 630"/>
                  <a:gd name="T3" fmla="*/ 0 h 1649"/>
                  <a:gd name="T4" fmla="*/ 0 w 630"/>
                  <a:gd name="T5" fmla="*/ 0 h 1649"/>
                  <a:gd name="T6" fmla="*/ 174 w 630"/>
                  <a:gd name="T7" fmla="*/ 1649 h 1649"/>
                  <a:gd name="T8" fmla="*/ 630 w 630"/>
                  <a:gd name="T9" fmla="*/ 1649 h 1649"/>
                </a:gdLst>
                <a:ahLst/>
                <a:cxnLst>
                  <a:cxn ang="0">
                    <a:pos x="T0" y="T1"/>
                  </a:cxn>
                  <a:cxn ang="0">
                    <a:pos x="T2" y="T3"/>
                  </a:cxn>
                  <a:cxn ang="0">
                    <a:pos x="T4" y="T5"/>
                  </a:cxn>
                  <a:cxn ang="0">
                    <a:pos x="T6" y="T7"/>
                  </a:cxn>
                  <a:cxn ang="0">
                    <a:pos x="T8" y="T9"/>
                  </a:cxn>
                </a:cxnLst>
                <a:rect l="0" t="0" r="r" b="b"/>
                <a:pathLst>
                  <a:path w="630" h="1649">
                    <a:moveTo>
                      <a:pt x="630" y="1649"/>
                    </a:moveTo>
                    <a:lnTo>
                      <a:pt x="630" y="0"/>
                    </a:lnTo>
                    <a:lnTo>
                      <a:pt x="0" y="0"/>
                    </a:lnTo>
                    <a:lnTo>
                      <a:pt x="174" y="1649"/>
                    </a:lnTo>
                    <a:lnTo>
                      <a:pt x="630" y="1649"/>
                    </a:lnTo>
                    <a:close/>
                  </a:path>
                </a:pathLst>
              </a:custGeom>
              <a:gradFill flip="none" rotWithShape="1">
                <a:gsLst>
                  <a:gs pos="0">
                    <a:srgbClr val="122649"/>
                  </a:gs>
                  <a:gs pos="100000">
                    <a:srgbClr val="04549A"/>
                  </a:gs>
                </a:gsLst>
                <a:lin ang="5400000" scaled="1"/>
                <a:tileRect/>
              </a:gradFill>
              <a:ln>
                <a:noFill/>
              </a:ln>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24" name="Freeform 9">
                <a:extLst>
                  <a:ext uri="{FF2B5EF4-FFF2-40B4-BE49-F238E27FC236}">
                    <a16:creationId xmlns:a16="http://schemas.microsoft.com/office/drawing/2014/main" id="{1A187A6B-223E-4CF5-8C4D-1E7E9B1E2B7B}"/>
                  </a:ext>
                </a:extLst>
              </p:cNvPr>
              <p:cNvSpPr>
                <a:spLocks/>
              </p:cNvSpPr>
              <p:nvPr/>
            </p:nvSpPr>
            <p:spPr bwMode="auto">
              <a:xfrm>
                <a:off x="4473575" y="0"/>
                <a:ext cx="612775" cy="2617788"/>
              </a:xfrm>
              <a:custGeom>
                <a:avLst/>
                <a:gdLst>
                  <a:gd name="T0" fmla="*/ 386 w 386"/>
                  <a:gd name="T1" fmla="*/ 1649 h 1649"/>
                  <a:gd name="T2" fmla="*/ 212 w 386"/>
                  <a:gd name="T3" fmla="*/ 0 h 1649"/>
                  <a:gd name="T4" fmla="*/ 0 w 386"/>
                  <a:gd name="T5" fmla="*/ 0 h 1649"/>
                  <a:gd name="T6" fmla="*/ 232 w 386"/>
                  <a:gd name="T7" fmla="*/ 1649 h 1649"/>
                  <a:gd name="T8" fmla="*/ 386 w 386"/>
                  <a:gd name="T9" fmla="*/ 1649 h 1649"/>
                </a:gdLst>
                <a:ahLst/>
                <a:cxnLst>
                  <a:cxn ang="0">
                    <a:pos x="T0" y="T1"/>
                  </a:cxn>
                  <a:cxn ang="0">
                    <a:pos x="T2" y="T3"/>
                  </a:cxn>
                  <a:cxn ang="0">
                    <a:pos x="T4" y="T5"/>
                  </a:cxn>
                  <a:cxn ang="0">
                    <a:pos x="T6" y="T7"/>
                  </a:cxn>
                  <a:cxn ang="0">
                    <a:pos x="T8" y="T9"/>
                  </a:cxn>
                </a:cxnLst>
                <a:rect l="0" t="0" r="r" b="b"/>
                <a:pathLst>
                  <a:path w="386" h="1649">
                    <a:moveTo>
                      <a:pt x="386" y="1649"/>
                    </a:moveTo>
                    <a:lnTo>
                      <a:pt x="212" y="0"/>
                    </a:lnTo>
                    <a:lnTo>
                      <a:pt x="0" y="0"/>
                    </a:lnTo>
                    <a:lnTo>
                      <a:pt x="232" y="1649"/>
                    </a:lnTo>
                    <a:lnTo>
                      <a:pt x="386" y="1649"/>
                    </a:lnTo>
                    <a:close/>
                  </a:path>
                </a:pathLst>
              </a:custGeom>
              <a:gradFill flip="none" rotWithShape="1">
                <a:gsLst>
                  <a:gs pos="0">
                    <a:srgbClr val="122649"/>
                  </a:gs>
                  <a:gs pos="100000">
                    <a:srgbClr val="195FA4"/>
                  </a:gs>
                </a:gsLst>
                <a:lin ang="5400000" scaled="1"/>
                <a:tileRect/>
              </a:gradFill>
              <a:ln>
                <a:noFill/>
              </a:ln>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25" name="Freeform 10">
                <a:extLst>
                  <a:ext uri="{FF2B5EF4-FFF2-40B4-BE49-F238E27FC236}">
                    <a16:creationId xmlns:a16="http://schemas.microsoft.com/office/drawing/2014/main" id="{B595F528-8916-43B6-9902-FB8475CCD366}"/>
                  </a:ext>
                </a:extLst>
              </p:cNvPr>
              <p:cNvSpPr>
                <a:spLocks/>
              </p:cNvSpPr>
              <p:nvPr/>
            </p:nvSpPr>
            <p:spPr bwMode="auto">
              <a:xfrm>
                <a:off x="4133850" y="0"/>
                <a:ext cx="708025" cy="2617788"/>
              </a:xfrm>
              <a:custGeom>
                <a:avLst/>
                <a:gdLst>
                  <a:gd name="T0" fmla="*/ 446 w 446"/>
                  <a:gd name="T1" fmla="*/ 1649 h 1649"/>
                  <a:gd name="T2" fmla="*/ 214 w 446"/>
                  <a:gd name="T3" fmla="*/ 0 h 1649"/>
                  <a:gd name="T4" fmla="*/ 0 w 446"/>
                  <a:gd name="T5" fmla="*/ 0 h 1649"/>
                  <a:gd name="T6" fmla="*/ 291 w 446"/>
                  <a:gd name="T7" fmla="*/ 1649 h 1649"/>
                  <a:gd name="T8" fmla="*/ 446 w 446"/>
                  <a:gd name="T9" fmla="*/ 1649 h 1649"/>
                </a:gdLst>
                <a:ahLst/>
                <a:cxnLst>
                  <a:cxn ang="0">
                    <a:pos x="T0" y="T1"/>
                  </a:cxn>
                  <a:cxn ang="0">
                    <a:pos x="T2" y="T3"/>
                  </a:cxn>
                  <a:cxn ang="0">
                    <a:pos x="T4" y="T5"/>
                  </a:cxn>
                  <a:cxn ang="0">
                    <a:pos x="T6" y="T7"/>
                  </a:cxn>
                  <a:cxn ang="0">
                    <a:pos x="T8" y="T9"/>
                  </a:cxn>
                </a:cxnLst>
                <a:rect l="0" t="0" r="r" b="b"/>
                <a:pathLst>
                  <a:path w="446" h="1649">
                    <a:moveTo>
                      <a:pt x="446" y="1649"/>
                    </a:moveTo>
                    <a:lnTo>
                      <a:pt x="214" y="0"/>
                    </a:lnTo>
                    <a:lnTo>
                      <a:pt x="0" y="0"/>
                    </a:lnTo>
                    <a:lnTo>
                      <a:pt x="291" y="1649"/>
                    </a:lnTo>
                    <a:lnTo>
                      <a:pt x="446" y="1649"/>
                    </a:lnTo>
                    <a:close/>
                  </a:path>
                </a:pathLst>
              </a:custGeom>
              <a:gradFill flip="none" rotWithShape="1">
                <a:gsLst>
                  <a:gs pos="0">
                    <a:srgbClr val="122649"/>
                  </a:gs>
                  <a:gs pos="100000">
                    <a:srgbClr val="276BAA"/>
                  </a:gs>
                </a:gsLst>
                <a:lin ang="5400000" scaled="1"/>
                <a:tileRect/>
              </a:gradFill>
              <a:ln>
                <a:noFill/>
              </a:ln>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26" name="Freeform 11">
                <a:extLst>
                  <a:ext uri="{FF2B5EF4-FFF2-40B4-BE49-F238E27FC236}">
                    <a16:creationId xmlns:a16="http://schemas.microsoft.com/office/drawing/2014/main" id="{898C9678-7954-42F2-A6F0-4B1E2ACA98FF}"/>
                  </a:ext>
                </a:extLst>
              </p:cNvPr>
              <p:cNvSpPr>
                <a:spLocks/>
              </p:cNvSpPr>
              <p:nvPr/>
            </p:nvSpPr>
            <p:spPr bwMode="auto">
              <a:xfrm>
                <a:off x="6778625" y="0"/>
                <a:ext cx="709613" cy="2617788"/>
              </a:xfrm>
              <a:custGeom>
                <a:avLst/>
                <a:gdLst>
                  <a:gd name="T0" fmla="*/ 154 w 447"/>
                  <a:gd name="T1" fmla="*/ 1649 h 1649"/>
                  <a:gd name="T2" fmla="*/ 447 w 447"/>
                  <a:gd name="T3" fmla="*/ 0 h 1649"/>
                  <a:gd name="T4" fmla="*/ 232 w 447"/>
                  <a:gd name="T5" fmla="*/ 0 h 1649"/>
                  <a:gd name="T6" fmla="*/ 0 w 447"/>
                  <a:gd name="T7" fmla="*/ 1649 h 1649"/>
                  <a:gd name="T8" fmla="*/ 154 w 447"/>
                  <a:gd name="T9" fmla="*/ 1649 h 1649"/>
                </a:gdLst>
                <a:ahLst/>
                <a:cxnLst>
                  <a:cxn ang="0">
                    <a:pos x="T0" y="T1"/>
                  </a:cxn>
                  <a:cxn ang="0">
                    <a:pos x="T2" y="T3"/>
                  </a:cxn>
                  <a:cxn ang="0">
                    <a:pos x="T4" y="T5"/>
                  </a:cxn>
                  <a:cxn ang="0">
                    <a:pos x="T6" y="T7"/>
                  </a:cxn>
                  <a:cxn ang="0">
                    <a:pos x="T8" y="T9"/>
                  </a:cxn>
                </a:cxnLst>
                <a:rect l="0" t="0" r="r" b="b"/>
                <a:pathLst>
                  <a:path w="447" h="1649">
                    <a:moveTo>
                      <a:pt x="154" y="1649"/>
                    </a:moveTo>
                    <a:lnTo>
                      <a:pt x="447" y="0"/>
                    </a:lnTo>
                    <a:lnTo>
                      <a:pt x="232" y="0"/>
                    </a:lnTo>
                    <a:lnTo>
                      <a:pt x="0" y="1649"/>
                    </a:lnTo>
                    <a:lnTo>
                      <a:pt x="154" y="1649"/>
                    </a:lnTo>
                    <a:close/>
                  </a:path>
                </a:pathLst>
              </a:custGeom>
              <a:gradFill flip="none" rotWithShape="1">
                <a:gsLst>
                  <a:gs pos="0">
                    <a:srgbClr val="122649"/>
                  </a:gs>
                  <a:gs pos="100000">
                    <a:srgbClr val="276BAA"/>
                  </a:gs>
                </a:gsLst>
                <a:lin ang="5400000" scaled="1"/>
                <a:tileRect/>
              </a:gradFill>
              <a:ln>
                <a:noFill/>
              </a:ln>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27" name="Freeform 12">
                <a:extLst>
                  <a:ext uri="{FF2B5EF4-FFF2-40B4-BE49-F238E27FC236}">
                    <a16:creationId xmlns:a16="http://schemas.microsoft.com/office/drawing/2014/main" id="{19D2D37E-CCFD-498E-A2D8-1FE4DFA2AAA6}"/>
                  </a:ext>
                </a:extLst>
              </p:cNvPr>
              <p:cNvSpPr>
                <a:spLocks/>
              </p:cNvSpPr>
              <p:nvPr/>
            </p:nvSpPr>
            <p:spPr bwMode="auto">
              <a:xfrm>
                <a:off x="6548438" y="0"/>
                <a:ext cx="612775" cy="2617788"/>
              </a:xfrm>
              <a:custGeom>
                <a:avLst/>
                <a:gdLst>
                  <a:gd name="T0" fmla="*/ 154 w 386"/>
                  <a:gd name="T1" fmla="*/ 1649 h 1649"/>
                  <a:gd name="T2" fmla="*/ 386 w 386"/>
                  <a:gd name="T3" fmla="*/ 0 h 1649"/>
                  <a:gd name="T4" fmla="*/ 173 w 386"/>
                  <a:gd name="T5" fmla="*/ 0 h 1649"/>
                  <a:gd name="T6" fmla="*/ 0 w 386"/>
                  <a:gd name="T7" fmla="*/ 1649 h 1649"/>
                  <a:gd name="T8" fmla="*/ 154 w 386"/>
                  <a:gd name="T9" fmla="*/ 1649 h 1649"/>
                </a:gdLst>
                <a:ahLst/>
                <a:cxnLst>
                  <a:cxn ang="0">
                    <a:pos x="T0" y="T1"/>
                  </a:cxn>
                  <a:cxn ang="0">
                    <a:pos x="T2" y="T3"/>
                  </a:cxn>
                  <a:cxn ang="0">
                    <a:pos x="T4" y="T5"/>
                  </a:cxn>
                  <a:cxn ang="0">
                    <a:pos x="T6" y="T7"/>
                  </a:cxn>
                  <a:cxn ang="0">
                    <a:pos x="T8" y="T9"/>
                  </a:cxn>
                </a:cxnLst>
                <a:rect l="0" t="0" r="r" b="b"/>
                <a:pathLst>
                  <a:path w="386" h="1649">
                    <a:moveTo>
                      <a:pt x="154" y="1649"/>
                    </a:moveTo>
                    <a:lnTo>
                      <a:pt x="386" y="0"/>
                    </a:lnTo>
                    <a:lnTo>
                      <a:pt x="173" y="0"/>
                    </a:lnTo>
                    <a:lnTo>
                      <a:pt x="0" y="1649"/>
                    </a:lnTo>
                    <a:lnTo>
                      <a:pt x="154" y="1649"/>
                    </a:lnTo>
                    <a:close/>
                  </a:path>
                </a:pathLst>
              </a:custGeom>
              <a:gradFill flip="none" rotWithShape="1">
                <a:gsLst>
                  <a:gs pos="0">
                    <a:srgbClr val="122649"/>
                  </a:gs>
                  <a:gs pos="100000">
                    <a:srgbClr val="195FA4"/>
                  </a:gs>
                </a:gsLst>
                <a:lin ang="5400000" scaled="1"/>
                <a:tileRect/>
              </a:gradFill>
              <a:ln>
                <a:noFill/>
              </a:ln>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28" name="Freeform 13">
                <a:extLst>
                  <a:ext uri="{FF2B5EF4-FFF2-40B4-BE49-F238E27FC236}">
                    <a16:creationId xmlns:a16="http://schemas.microsoft.com/office/drawing/2014/main" id="{F654D241-A48F-4733-A0D5-8BE5938304F5}"/>
                  </a:ext>
                </a:extLst>
              </p:cNvPr>
              <p:cNvSpPr>
                <a:spLocks/>
              </p:cNvSpPr>
              <p:nvPr/>
            </p:nvSpPr>
            <p:spPr bwMode="auto">
              <a:xfrm>
                <a:off x="5199063" y="3686175"/>
                <a:ext cx="611188" cy="1065213"/>
              </a:xfrm>
              <a:custGeom>
                <a:avLst/>
                <a:gdLst>
                  <a:gd name="T0" fmla="*/ 385 w 385"/>
                  <a:gd name="T1" fmla="*/ 0 h 671"/>
                  <a:gd name="T2" fmla="*/ 0 w 385"/>
                  <a:gd name="T3" fmla="*/ 0 h 671"/>
                  <a:gd name="T4" fmla="*/ 70 w 385"/>
                  <a:gd name="T5" fmla="*/ 671 h 671"/>
                  <a:gd name="T6" fmla="*/ 385 w 385"/>
                  <a:gd name="T7" fmla="*/ 671 h 671"/>
                  <a:gd name="T8" fmla="*/ 385 w 385"/>
                  <a:gd name="T9" fmla="*/ 0 h 671"/>
                </a:gdLst>
                <a:ahLst/>
                <a:cxnLst>
                  <a:cxn ang="0">
                    <a:pos x="T0" y="T1"/>
                  </a:cxn>
                  <a:cxn ang="0">
                    <a:pos x="T2" y="T3"/>
                  </a:cxn>
                  <a:cxn ang="0">
                    <a:pos x="T4" y="T5"/>
                  </a:cxn>
                  <a:cxn ang="0">
                    <a:pos x="T6" y="T7"/>
                  </a:cxn>
                  <a:cxn ang="0">
                    <a:pos x="T8" y="T9"/>
                  </a:cxn>
                </a:cxnLst>
                <a:rect l="0" t="0" r="r" b="b"/>
                <a:pathLst>
                  <a:path w="385" h="671">
                    <a:moveTo>
                      <a:pt x="385" y="0"/>
                    </a:moveTo>
                    <a:lnTo>
                      <a:pt x="0" y="0"/>
                    </a:lnTo>
                    <a:lnTo>
                      <a:pt x="70" y="671"/>
                    </a:lnTo>
                    <a:lnTo>
                      <a:pt x="385" y="671"/>
                    </a:lnTo>
                    <a:lnTo>
                      <a:pt x="385" y="0"/>
                    </a:lnTo>
                    <a:close/>
                  </a:path>
                </a:pathLst>
              </a:custGeom>
              <a:solidFill>
                <a:srgbClr val="0B8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29" name="Freeform 14">
                <a:extLst>
                  <a:ext uri="{FF2B5EF4-FFF2-40B4-BE49-F238E27FC236}">
                    <a16:creationId xmlns:a16="http://schemas.microsoft.com/office/drawing/2014/main" id="{F47CC5CE-5015-4096-BBD7-69EA14E9BA66}"/>
                  </a:ext>
                </a:extLst>
              </p:cNvPr>
              <p:cNvSpPr>
                <a:spLocks/>
              </p:cNvSpPr>
              <p:nvPr/>
            </p:nvSpPr>
            <p:spPr bwMode="auto">
              <a:xfrm>
                <a:off x="5810250" y="3686175"/>
                <a:ext cx="612775" cy="1065213"/>
              </a:xfrm>
              <a:custGeom>
                <a:avLst/>
                <a:gdLst>
                  <a:gd name="T0" fmla="*/ 314 w 386"/>
                  <a:gd name="T1" fmla="*/ 671 h 671"/>
                  <a:gd name="T2" fmla="*/ 386 w 386"/>
                  <a:gd name="T3" fmla="*/ 0 h 671"/>
                  <a:gd name="T4" fmla="*/ 0 w 386"/>
                  <a:gd name="T5" fmla="*/ 0 h 671"/>
                  <a:gd name="T6" fmla="*/ 0 w 386"/>
                  <a:gd name="T7" fmla="*/ 671 h 671"/>
                  <a:gd name="T8" fmla="*/ 314 w 386"/>
                  <a:gd name="T9" fmla="*/ 671 h 671"/>
                </a:gdLst>
                <a:ahLst/>
                <a:cxnLst>
                  <a:cxn ang="0">
                    <a:pos x="T0" y="T1"/>
                  </a:cxn>
                  <a:cxn ang="0">
                    <a:pos x="T2" y="T3"/>
                  </a:cxn>
                  <a:cxn ang="0">
                    <a:pos x="T4" y="T5"/>
                  </a:cxn>
                  <a:cxn ang="0">
                    <a:pos x="T6" y="T7"/>
                  </a:cxn>
                  <a:cxn ang="0">
                    <a:pos x="T8" y="T9"/>
                  </a:cxn>
                </a:cxnLst>
                <a:rect l="0" t="0" r="r" b="b"/>
                <a:pathLst>
                  <a:path w="386" h="671">
                    <a:moveTo>
                      <a:pt x="314" y="671"/>
                    </a:moveTo>
                    <a:lnTo>
                      <a:pt x="386" y="0"/>
                    </a:lnTo>
                    <a:lnTo>
                      <a:pt x="0" y="0"/>
                    </a:lnTo>
                    <a:lnTo>
                      <a:pt x="0" y="671"/>
                    </a:lnTo>
                    <a:lnTo>
                      <a:pt x="314" y="671"/>
                    </a:lnTo>
                    <a:close/>
                  </a:path>
                </a:pathLst>
              </a:custGeom>
              <a:solidFill>
                <a:srgbClr val="0B8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0" name="Freeform 15">
                <a:extLst>
                  <a:ext uri="{FF2B5EF4-FFF2-40B4-BE49-F238E27FC236}">
                    <a16:creationId xmlns:a16="http://schemas.microsoft.com/office/drawing/2014/main" id="{AE583C18-779D-4F72-AA3B-55037AFFF031}"/>
                  </a:ext>
                </a:extLst>
              </p:cNvPr>
              <p:cNvSpPr>
                <a:spLocks/>
              </p:cNvSpPr>
              <p:nvPr/>
            </p:nvSpPr>
            <p:spPr bwMode="auto">
              <a:xfrm>
                <a:off x="5422900" y="5821363"/>
                <a:ext cx="387350" cy="1068388"/>
              </a:xfrm>
              <a:custGeom>
                <a:avLst/>
                <a:gdLst>
                  <a:gd name="T0" fmla="*/ 0 w 244"/>
                  <a:gd name="T1" fmla="*/ 0 h 673"/>
                  <a:gd name="T2" fmla="*/ 70 w 244"/>
                  <a:gd name="T3" fmla="*/ 673 h 673"/>
                  <a:gd name="T4" fmla="*/ 244 w 244"/>
                  <a:gd name="T5" fmla="*/ 673 h 673"/>
                  <a:gd name="T6" fmla="*/ 244 w 244"/>
                  <a:gd name="T7" fmla="*/ 0 h 673"/>
                  <a:gd name="T8" fmla="*/ 0 w 244"/>
                  <a:gd name="T9" fmla="*/ 0 h 673"/>
                </a:gdLst>
                <a:ahLst/>
                <a:cxnLst>
                  <a:cxn ang="0">
                    <a:pos x="T0" y="T1"/>
                  </a:cxn>
                  <a:cxn ang="0">
                    <a:pos x="T2" y="T3"/>
                  </a:cxn>
                  <a:cxn ang="0">
                    <a:pos x="T4" y="T5"/>
                  </a:cxn>
                  <a:cxn ang="0">
                    <a:pos x="T6" y="T7"/>
                  </a:cxn>
                  <a:cxn ang="0">
                    <a:pos x="T8" y="T9"/>
                  </a:cxn>
                </a:cxnLst>
                <a:rect l="0" t="0" r="r" b="b"/>
                <a:pathLst>
                  <a:path w="244" h="673">
                    <a:moveTo>
                      <a:pt x="0" y="0"/>
                    </a:moveTo>
                    <a:lnTo>
                      <a:pt x="70" y="673"/>
                    </a:lnTo>
                    <a:lnTo>
                      <a:pt x="244" y="673"/>
                    </a:lnTo>
                    <a:lnTo>
                      <a:pt x="244" y="0"/>
                    </a:lnTo>
                    <a:lnTo>
                      <a:pt x="0" y="0"/>
                    </a:lnTo>
                    <a:close/>
                  </a:path>
                </a:pathLst>
              </a:custGeom>
              <a:solidFill>
                <a:srgbClr val="0B8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1" name="Freeform 16">
                <a:extLst>
                  <a:ext uri="{FF2B5EF4-FFF2-40B4-BE49-F238E27FC236}">
                    <a16:creationId xmlns:a16="http://schemas.microsoft.com/office/drawing/2014/main" id="{1674178E-4E16-479E-A073-E40434994DCE}"/>
                  </a:ext>
                </a:extLst>
              </p:cNvPr>
              <p:cNvSpPr>
                <a:spLocks/>
              </p:cNvSpPr>
              <p:nvPr/>
            </p:nvSpPr>
            <p:spPr bwMode="auto">
              <a:xfrm>
                <a:off x="5810250" y="5821363"/>
                <a:ext cx="385763" cy="1068388"/>
              </a:xfrm>
              <a:custGeom>
                <a:avLst/>
                <a:gdLst>
                  <a:gd name="T0" fmla="*/ 0 w 243"/>
                  <a:gd name="T1" fmla="*/ 673 h 673"/>
                  <a:gd name="T2" fmla="*/ 173 w 243"/>
                  <a:gd name="T3" fmla="*/ 673 h 673"/>
                  <a:gd name="T4" fmla="*/ 243 w 243"/>
                  <a:gd name="T5" fmla="*/ 0 h 673"/>
                  <a:gd name="T6" fmla="*/ 0 w 243"/>
                  <a:gd name="T7" fmla="*/ 0 h 673"/>
                  <a:gd name="T8" fmla="*/ 0 w 243"/>
                  <a:gd name="T9" fmla="*/ 673 h 673"/>
                </a:gdLst>
                <a:ahLst/>
                <a:cxnLst>
                  <a:cxn ang="0">
                    <a:pos x="T0" y="T1"/>
                  </a:cxn>
                  <a:cxn ang="0">
                    <a:pos x="T2" y="T3"/>
                  </a:cxn>
                  <a:cxn ang="0">
                    <a:pos x="T4" y="T5"/>
                  </a:cxn>
                  <a:cxn ang="0">
                    <a:pos x="T6" y="T7"/>
                  </a:cxn>
                  <a:cxn ang="0">
                    <a:pos x="T8" y="T9"/>
                  </a:cxn>
                </a:cxnLst>
                <a:rect l="0" t="0" r="r" b="b"/>
                <a:pathLst>
                  <a:path w="243" h="673">
                    <a:moveTo>
                      <a:pt x="0" y="673"/>
                    </a:moveTo>
                    <a:lnTo>
                      <a:pt x="173" y="673"/>
                    </a:lnTo>
                    <a:lnTo>
                      <a:pt x="243" y="0"/>
                    </a:lnTo>
                    <a:lnTo>
                      <a:pt x="0" y="0"/>
                    </a:lnTo>
                    <a:lnTo>
                      <a:pt x="0" y="673"/>
                    </a:lnTo>
                    <a:close/>
                  </a:path>
                </a:pathLst>
              </a:custGeom>
              <a:solidFill>
                <a:srgbClr val="0B8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2" name="Freeform 17">
                <a:extLst>
                  <a:ext uri="{FF2B5EF4-FFF2-40B4-BE49-F238E27FC236}">
                    <a16:creationId xmlns:a16="http://schemas.microsoft.com/office/drawing/2014/main" id="{4FE3BF79-FE6C-4BD7-9B35-EC0B81EA89CA}"/>
                  </a:ext>
                </a:extLst>
              </p:cNvPr>
              <p:cNvSpPr>
                <a:spLocks/>
              </p:cNvSpPr>
              <p:nvPr/>
            </p:nvSpPr>
            <p:spPr bwMode="auto">
              <a:xfrm>
                <a:off x="5310188" y="4751388"/>
                <a:ext cx="500063" cy="1069975"/>
              </a:xfrm>
              <a:custGeom>
                <a:avLst/>
                <a:gdLst>
                  <a:gd name="T0" fmla="*/ 315 w 315"/>
                  <a:gd name="T1" fmla="*/ 0 h 674"/>
                  <a:gd name="T2" fmla="*/ 0 w 315"/>
                  <a:gd name="T3" fmla="*/ 0 h 674"/>
                  <a:gd name="T4" fmla="*/ 71 w 315"/>
                  <a:gd name="T5" fmla="*/ 674 h 674"/>
                  <a:gd name="T6" fmla="*/ 315 w 315"/>
                  <a:gd name="T7" fmla="*/ 674 h 674"/>
                  <a:gd name="T8" fmla="*/ 315 w 315"/>
                  <a:gd name="T9" fmla="*/ 0 h 674"/>
                </a:gdLst>
                <a:ahLst/>
                <a:cxnLst>
                  <a:cxn ang="0">
                    <a:pos x="T0" y="T1"/>
                  </a:cxn>
                  <a:cxn ang="0">
                    <a:pos x="T2" y="T3"/>
                  </a:cxn>
                  <a:cxn ang="0">
                    <a:pos x="T4" y="T5"/>
                  </a:cxn>
                  <a:cxn ang="0">
                    <a:pos x="T6" y="T7"/>
                  </a:cxn>
                  <a:cxn ang="0">
                    <a:pos x="T8" y="T9"/>
                  </a:cxn>
                </a:cxnLst>
                <a:rect l="0" t="0" r="r" b="b"/>
                <a:pathLst>
                  <a:path w="315" h="674">
                    <a:moveTo>
                      <a:pt x="315" y="0"/>
                    </a:moveTo>
                    <a:lnTo>
                      <a:pt x="0" y="0"/>
                    </a:lnTo>
                    <a:lnTo>
                      <a:pt x="71" y="674"/>
                    </a:lnTo>
                    <a:lnTo>
                      <a:pt x="315" y="674"/>
                    </a:lnTo>
                    <a:lnTo>
                      <a:pt x="315" y="0"/>
                    </a:lnTo>
                    <a:close/>
                  </a:path>
                </a:pathLst>
              </a:custGeom>
              <a:solidFill>
                <a:srgbClr val="0B8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3" name="Freeform 18">
                <a:extLst>
                  <a:ext uri="{FF2B5EF4-FFF2-40B4-BE49-F238E27FC236}">
                    <a16:creationId xmlns:a16="http://schemas.microsoft.com/office/drawing/2014/main" id="{2E6689AA-8936-412E-A2D9-ED5975DE9FAF}"/>
                  </a:ext>
                </a:extLst>
              </p:cNvPr>
              <p:cNvSpPr>
                <a:spLocks/>
              </p:cNvSpPr>
              <p:nvPr/>
            </p:nvSpPr>
            <p:spPr bwMode="auto">
              <a:xfrm>
                <a:off x="5810250" y="4751388"/>
                <a:ext cx="498475" cy="1069975"/>
              </a:xfrm>
              <a:custGeom>
                <a:avLst/>
                <a:gdLst>
                  <a:gd name="T0" fmla="*/ 0 w 314"/>
                  <a:gd name="T1" fmla="*/ 0 h 674"/>
                  <a:gd name="T2" fmla="*/ 0 w 314"/>
                  <a:gd name="T3" fmla="*/ 674 h 674"/>
                  <a:gd name="T4" fmla="*/ 243 w 314"/>
                  <a:gd name="T5" fmla="*/ 674 h 674"/>
                  <a:gd name="T6" fmla="*/ 314 w 314"/>
                  <a:gd name="T7" fmla="*/ 0 h 674"/>
                  <a:gd name="T8" fmla="*/ 0 w 314"/>
                  <a:gd name="T9" fmla="*/ 0 h 674"/>
                </a:gdLst>
                <a:ahLst/>
                <a:cxnLst>
                  <a:cxn ang="0">
                    <a:pos x="T0" y="T1"/>
                  </a:cxn>
                  <a:cxn ang="0">
                    <a:pos x="T2" y="T3"/>
                  </a:cxn>
                  <a:cxn ang="0">
                    <a:pos x="T4" y="T5"/>
                  </a:cxn>
                  <a:cxn ang="0">
                    <a:pos x="T6" y="T7"/>
                  </a:cxn>
                  <a:cxn ang="0">
                    <a:pos x="T8" y="T9"/>
                  </a:cxn>
                </a:cxnLst>
                <a:rect l="0" t="0" r="r" b="b"/>
                <a:pathLst>
                  <a:path w="314" h="674">
                    <a:moveTo>
                      <a:pt x="0" y="0"/>
                    </a:moveTo>
                    <a:lnTo>
                      <a:pt x="0" y="674"/>
                    </a:lnTo>
                    <a:lnTo>
                      <a:pt x="243" y="674"/>
                    </a:lnTo>
                    <a:lnTo>
                      <a:pt x="314" y="0"/>
                    </a:lnTo>
                    <a:lnTo>
                      <a:pt x="0" y="0"/>
                    </a:lnTo>
                    <a:close/>
                  </a:path>
                </a:pathLst>
              </a:custGeom>
              <a:solidFill>
                <a:srgbClr val="0B8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4" name="Freeform 19">
                <a:extLst>
                  <a:ext uri="{FF2B5EF4-FFF2-40B4-BE49-F238E27FC236}">
                    <a16:creationId xmlns:a16="http://schemas.microsoft.com/office/drawing/2014/main" id="{3928B2FE-ACE6-4922-9C69-0B14E6484897}"/>
                  </a:ext>
                </a:extLst>
              </p:cNvPr>
              <p:cNvSpPr>
                <a:spLocks/>
              </p:cNvSpPr>
              <p:nvPr/>
            </p:nvSpPr>
            <p:spPr bwMode="auto">
              <a:xfrm>
                <a:off x="6921500" y="2617788"/>
                <a:ext cx="101600" cy="581025"/>
              </a:xfrm>
              <a:custGeom>
                <a:avLst/>
                <a:gdLst>
                  <a:gd name="T0" fmla="*/ 0 w 64"/>
                  <a:gd name="T1" fmla="*/ 366 h 366"/>
                  <a:gd name="T2" fmla="*/ 64 w 64"/>
                  <a:gd name="T3" fmla="*/ 0 h 366"/>
                  <a:gd name="T4" fmla="*/ 0 w 64"/>
                  <a:gd name="T5" fmla="*/ 366 h 366"/>
                </a:gdLst>
                <a:ahLst/>
                <a:cxnLst>
                  <a:cxn ang="0">
                    <a:pos x="T0" y="T1"/>
                  </a:cxn>
                  <a:cxn ang="0">
                    <a:pos x="T2" y="T3"/>
                  </a:cxn>
                  <a:cxn ang="0">
                    <a:pos x="T4" y="T5"/>
                  </a:cxn>
                </a:cxnLst>
                <a:rect l="0" t="0" r="r" b="b"/>
                <a:pathLst>
                  <a:path w="64" h="366">
                    <a:moveTo>
                      <a:pt x="0" y="366"/>
                    </a:moveTo>
                    <a:lnTo>
                      <a:pt x="64" y="0"/>
                    </a:lnTo>
                    <a:lnTo>
                      <a:pt x="0" y="366"/>
                    </a:lnTo>
                    <a:close/>
                  </a:path>
                </a:pathLst>
              </a:custGeom>
              <a:solidFill>
                <a:srgbClr val="005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5" name="Freeform 20">
                <a:extLst>
                  <a:ext uri="{FF2B5EF4-FFF2-40B4-BE49-F238E27FC236}">
                    <a16:creationId xmlns:a16="http://schemas.microsoft.com/office/drawing/2014/main" id="{EA97C657-0658-4F8B-8533-CCA63AAD801F}"/>
                  </a:ext>
                </a:extLst>
              </p:cNvPr>
              <p:cNvSpPr>
                <a:spLocks/>
              </p:cNvSpPr>
              <p:nvPr/>
            </p:nvSpPr>
            <p:spPr bwMode="auto">
              <a:xfrm>
                <a:off x="5810250" y="2617788"/>
                <a:ext cx="723900" cy="1068388"/>
              </a:xfrm>
              <a:custGeom>
                <a:avLst/>
                <a:gdLst>
                  <a:gd name="T0" fmla="*/ 386 w 456"/>
                  <a:gd name="T1" fmla="*/ 673 h 673"/>
                  <a:gd name="T2" fmla="*/ 456 w 456"/>
                  <a:gd name="T3" fmla="*/ 0 h 673"/>
                  <a:gd name="T4" fmla="*/ 0 w 456"/>
                  <a:gd name="T5" fmla="*/ 0 h 673"/>
                  <a:gd name="T6" fmla="*/ 0 w 456"/>
                  <a:gd name="T7" fmla="*/ 673 h 673"/>
                  <a:gd name="T8" fmla="*/ 386 w 456"/>
                  <a:gd name="T9" fmla="*/ 673 h 673"/>
                </a:gdLst>
                <a:ahLst/>
                <a:cxnLst>
                  <a:cxn ang="0">
                    <a:pos x="T0" y="T1"/>
                  </a:cxn>
                  <a:cxn ang="0">
                    <a:pos x="T2" y="T3"/>
                  </a:cxn>
                  <a:cxn ang="0">
                    <a:pos x="T4" y="T5"/>
                  </a:cxn>
                  <a:cxn ang="0">
                    <a:pos x="T6" y="T7"/>
                  </a:cxn>
                  <a:cxn ang="0">
                    <a:pos x="T8" y="T9"/>
                  </a:cxn>
                </a:cxnLst>
                <a:rect l="0" t="0" r="r" b="b"/>
                <a:pathLst>
                  <a:path w="456" h="673">
                    <a:moveTo>
                      <a:pt x="386" y="673"/>
                    </a:moveTo>
                    <a:lnTo>
                      <a:pt x="456" y="0"/>
                    </a:lnTo>
                    <a:lnTo>
                      <a:pt x="0" y="0"/>
                    </a:lnTo>
                    <a:lnTo>
                      <a:pt x="0" y="673"/>
                    </a:lnTo>
                    <a:lnTo>
                      <a:pt x="386" y="673"/>
                    </a:lnTo>
                    <a:close/>
                  </a:path>
                </a:pathLst>
              </a:custGeom>
              <a:solidFill>
                <a:srgbClr val="04549A"/>
              </a:solidFill>
              <a:ln>
                <a:noFill/>
              </a:ln>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6" name="Freeform 21">
                <a:extLst>
                  <a:ext uri="{FF2B5EF4-FFF2-40B4-BE49-F238E27FC236}">
                    <a16:creationId xmlns:a16="http://schemas.microsoft.com/office/drawing/2014/main" id="{7E45DA74-D213-4E84-B5BF-3493E2EB5B6F}"/>
                  </a:ext>
                </a:extLst>
              </p:cNvPr>
              <p:cNvSpPr>
                <a:spLocks/>
              </p:cNvSpPr>
              <p:nvPr/>
            </p:nvSpPr>
            <p:spPr bwMode="auto">
              <a:xfrm>
                <a:off x="5086350" y="2617788"/>
                <a:ext cx="723900" cy="1068388"/>
              </a:xfrm>
              <a:custGeom>
                <a:avLst/>
                <a:gdLst>
                  <a:gd name="T0" fmla="*/ 456 w 456"/>
                  <a:gd name="T1" fmla="*/ 673 h 673"/>
                  <a:gd name="T2" fmla="*/ 456 w 456"/>
                  <a:gd name="T3" fmla="*/ 0 h 673"/>
                  <a:gd name="T4" fmla="*/ 0 w 456"/>
                  <a:gd name="T5" fmla="*/ 0 h 673"/>
                  <a:gd name="T6" fmla="*/ 71 w 456"/>
                  <a:gd name="T7" fmla="*/ 673 h 673"/>
                  <a:gd name="T8" fmla="*/ 456 w 456"/>
                  <a:gd name="T9" fmla="*/ 673 h 673"/>
                </a:gdLst>
                <a:ahLst/>
                <a:cxnLst>
                  <a:cxn ang="0">
                    <a:pos x="T0" y="T1"/>
                  </a:cxn>
                  <a:cxn ang="0">
                    <a:pos x="T2" y="T3"/>
                  </a:cxn>
                  <a:cxn ang="0">
                    <a:pos x="T4" y="T5"/>
                  </a:cxn>
                  <a:cxn ang="0">
                    <a:pos x="T6" y="T7"/>
                  </a:cxn>
                  <a:cxn ang="0">
                    <a:pos x="T8" y="T9"/>
                  </a:cxn>
                </a:cxnLst>
                <a:rect l="0" t="0" r="r" b="b"/>
                <a:pathLst>
                  <a:path w="456" h="673">
                    <a:moveTo>
                      <a:pt x="456" y="673"/>
                    </a:moveTo>
                    <a:lnTo>
                      <a:pt x="456" y="0"/>
                    </a:lnTo>
                    <a:lnTo>
                      <a:pt x="0" y="0"/>
                    </a:lnTo>
                    <a:lnTo>
                      <a:pt x="71" y="673"/>
                    </a:lnTo>
                    <a:lnTo>
                      <a:pt x="456" y="673"/>
                    </a:lnTo>
                    <a:close/>
                  </a:path>
                </a:pathLst>
              </a:custGeom>
              <a:solidFill>
                <a:srgbClr val="045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7" name="Freeform 22">
                <a:extLst>
                  <a:ext uri="{FF2B5EF4-FFF2-40B4-BE49-F238E27FC236}">
                    <a16:creationId xmlns:a16="http://schemas.microsoft.com/office/drawing/2014/main" id="{044560B0-1A73-46A9-B61F-EDE9B5DF91AF}"/>
                  </a:ext>
                </a:extLst>
              </p:cNvPr>
              <p:cNvSpPr>
                <a:spLocks/>
              </p:cNvSpPr>
              <p:nvPr/>
            </p:nvSpPr>
            <p:spPr bwMode="auto">
              <a:xfrm>
                <a:off x="5648325" y="7956550"/>
                <a:ext cx="161925" cy="1543050"/>
              </a:xfrm>
              <a:custGeom>
                <a:avLst/>
                <a:gdLst>
                  <a:gd name="T0" fmla="*/ 0 w 102"/>
                  <a:gd name="T1" fmla="*/ 0 h 972"/>
                  <a:gd name="T2" fmla="*/ 102 w 102"/>
                  <a:gd name="T3" fmla="*/ 972 h 972"/>
                  <a:gd name="T4" fmla="*/ 102 w 102"/>
                  <a:gd name="T5" fmla="*/ 0 h 972"/>
                  <a:gd name="T6" fmla="*/ 0 w 102"/>
                  <a:gd name="T7" fmla="*/ 0 h 972"/>
                </a:gdLst>
                <a:ahLst/>
                <a:cxnLst>
                  <a:cxn ang="0">
                    <a:pos x="T0" y="T1"/>
                  </a:cxn>
                  <a:cxn ang="0">
                    <a:pos x="T2" y="T3"/>
                  </a:cxn>
                  <a:cxn ang="0">
                    <a:pos x="T4" y="T5"/>
                  </a:cxn>
                  <a:cxn ang="0">
                    <a:pos x="T6" y="T7"/>
                  </a:cxn>
                </a:cxnLst>
                <a:rect l="0" t="0" r="r" b="b"/>
                <a:pathLst>
                  <a:path w="102" h="972">
                    <a:moveTo>
                      <a:pt x="0" y="0"/>
                    </a:moveTo>
                    <a:lnTo>
                      <a:pt x="102" y="972"/>
                    </a:lnTo>
                    <a:lnTo>
                      <a:pt x="102" y="0"/>
                    </a:lnTo>
                    <a:lnTo>
                      <a:pt x="0" y="0"/>
                    </a:lnTo>
                    <a:close/>
                  </a:path>
                </a:pathLst>
              </a:custGeom>
              <a:solidFill>
                <a:srgbClr val="92C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8" name="Freeform 23">
                <a:extLst>
                  <a:ext uri="{FF2B5EF4-FFF2-40B4-BE49-F238E27FC236}">
                    <a16:creationId xmlns:a16="http://schemas.microsoft.com/office/drawing/2014/main" id="{9D682631-D7E5-4FCE-AC00-0F9B332A8D8E}"/>
                  </a:ext>
                </a:extLst>
              </p:cNvPr>
              <p:cNvSpPr>
                <a:spLocks/>
              </p:cNvSpPr>
              <p:nvPr/>
            </p:nvSpPr>
            <p:spPr bwMode="auto">
              <a:xfrm>
                <a:off x="5810250" y="7956550"/>
                <a:ext cx="161925" cy="1543050"/>
              </a:xfrm>
              <a:custGeom>
                <a:avLst/>
                <a:gdLst>
                  <a:gd name="T0" fmla="*/ 0 w 102"/>
                  <a:gd name="T1" fmla="*/ 0 h 972"/>
                  <a:gd name="T2" fmla="*/ 0 w 102"/>
                  <a:gd name="T3" fmla="*/ 972 h 972"/>
                  <a:gd name="T4" fmla="*/ 102 w 102"/>
                  <a:gd name="T5" fmla="*/ 0 h 972"/>
                  <a:gd name="T6" fmla="*/ 0 w 102"/>
                  <a:gd name="T7" fmla="*/ 0 h 972"/>
                </a:gdLst>
                <a:ahLst/>
                <a:cxnLst>
                  <a:cxn ang="0">
                    <a:pos x="T0" y="T1"/>
                  </a:cxn>
                  <a:cxn ang="0">
                    <a:pos x="T2" y="T3"/>
                  </a:cxn>
                  <a:cxn ang="0">
                    <a:pos x="T4" y="T5"/>
                  </a:cxn>
                  <a:cxn ang="0">
                    <a:pos x="T6" y="T7"/>
                  </a:cxn>
                </a:cxnLst>
                <a:rect l="0" t="0" r="r" b="b"/>
                <a:pathLst>
                  <a:path w="102" h="972">
                    <a:moveTo>
                      <a:pt x="0" y="0"/>
                    </a:moveTo>
                    <a:lnTo>
                      <a:pt x="0" y="972"/>
                    </a:lnTo>
                    <a:lnTo>
                      <a:pt x="102" y="0"/>
                    </a:lnTo>
                    <a:lnTo>
                      <a:pt x="0" y="0"/>
                    </a:lnTo>
                    <a:close/>
                  </a:path>
                </a:pathLst>
              </a:custGeom>
              <a:solidFill>
                <a:srgbClr val="92C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9" name="Freeform 24">
                <a:extLst>
                  <a:ext uri="{FF2B5EF4-FFF2-40B4-BE49-F238E27FC236}">
                    <a16:creationId xmlns:a16="http://schemas.microsoft.com/office/drawing/2014/main" id="{A856765F-3A27-4B5C-9E64-0A416562FEF2}"/>
                  </a:ext>
                </a:extLst>
              </p:cNvPr>
              <p:cNvSpPr>
                <a:spLocks/>
              </p:cNvSpPr>
              <p:nvPr/>
            </p:nvSpPr>
            <p:spPr bwMode="auto">
              <a:xfrm>
                <a:off x="5348288" y="6889750"/>
                <a:ext cx="25400" cy="136525"/>
              </a:xfrm>
              <a:custGeom>
                <a:avLst/>
                <a:gdLst>
                  <a:gd name="T0" fmla="*/ 0 w 16"/>
                  <a:gd name="T1" fmla="*/ 0 h 86"/>
                  <a:gd name="T2" fmla="*/ 16 w 16"/>
                  <a:gd name="T3" fmla="*/ 86 h 86"/>
                  <a:gd name="T4" fmla="*/ 0 w 16"/>
                  <a:gd name="T5" fmla="*/ 0 h 86"/>
                </a:gdLst>
                <a:ahLst/>
                <a:cxnLst>
                  <a:cxn ang="0">
                    <a:pos x="T0" y="T1"/>
                  </a:cxn>
                  <a:cxn ang="0">
                    <a:pos x="T2" y="T3"/>
                  </a:cxn>
                  <a:cxn ang="0">
                    <a:pos x="T4" y="T5"/>
                  </a:cxn>
                </a:cxnLst>
                <a:rect l="0" t="0" r="r" b="b"/>
                <a:pathLst>
                  <a:path w="16" h="86">
                    <a:moveTo>
                      <a:pt x="0" y="0"/>
                    </a:moveTo>
                    <a:lnTo>
                      <a:pt x="16" y="86"/>
                    </a:lnTo>
                    <a:lnTo>
                      <a:pt x="0" y="0"/>
                    </a:lnTo>
                    <a:close/>
                  </a:path>
                </a:pathLst>
              </a:custGeom>
              <a:solidFill>
                <a:srgbClr val="92C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0" name="Freeform 25">
                <a:extLst>
                  <a:ext uri="{FF2B5EF4-FFF2-40B4-BE49-F238E27FC236}">
                    <a16:creationId xmlns:a16="http://schemas.microsoft.com/office/drawing/2014/main" id="{BE13BE79-3792-4F43-A74D-994D3388C50C}"/>
                  </a:ext>
                </a:extLst>
              </p:cNvPr>
              <p:cNvSpPr>
                <a:spLocks/>
              </p:cNvSpPr>
              <p:nvPr/>
            </p:nvSpPr>
            <p:spPr bwMode="auto">
              <a:xfrm>
                <a:off x="5810250" y="6889750"/>
                <a:ext cx="274638" cy="1066800"/>
              </a:xfrm>
              <a:custGeom>
                <a:avLst/>
                <a:gdLst>
                  <a:gd name="T0" fmla="*/ 0 w 173"/>
                  <a:gd name="T1" fmla="*/ 0 h 672"/>
                  <a:gd name="T2" fmla="*/ 0 w 173"/>
                  <a:gd name="T3" fmla="*/ 672 h 672"/>
                  <a:gd name="T4" fmla="*/ 102 w 173"/>
                  <a:gd name="T5" fmla="*/ 672 h 672"/>
                  <a:gd name="T6" fmla="*/ 173 w 173"/>
                  <a:gd name="T7" fmla="*/ 0 h 672"/>
                  <a:gd name="T8" fmla="*/ 0 w 173"/>
                  <a:gd name="T9" fmla="*/ 0 h 672"/>
                </a:gdLst>
                <a:ahLst/>
                <a:cxnLst>
                  <a:cxn ang="0">
                    <a:pos x="T0" y="T1"/>
                  </a:cxn>
                  <a:cxn ang="0">
                    <a:pos x="T2" y="T3"/>
                  </a:cxn>
                  <a:cxn ang="0">
                    <a:pos x="T4" y="T5"/>
                  </a:cxn>
                  <a:cxn ang="0">
                    <a:pos x="T6" y="T7"/>
                  </a:cxn>
                  <a:cxn ang="0">
                    <a:pos x="T8" y="T9"/>
                  </a:cxn>
                </a:cxnLst>
                <a:rect l="0" t="0" r="r" b="b"/>
                <a:pathLst>
                  <a:path w="173" h="672">
                    <a:moveTo>
                      <a:pt x="0" y="0"/>
                    </a:moveTo>
                    <a:lnTo>
                      <a:pt x="0" y="672"/>
                    </a:lnTo>
                    <a:lnTo>
                      <a:pt x="102" y="672"/>
                    </a:lnTo>
                    <a:lnTo>
                      <a:pt x="173" y="0"/>
                    </a:lnTo>
                    <a:lnTo>
                      <a:pt x="0" y="0"/>
                    </a:lnTo>
                    <a:close/>
                  </a:path>
                </a:pathLst>
              </a:custGeom>
              <a:solidFill>
                <a:srgbClr val="92C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1" name="Freeform 26">
                <a:extLst>
                  <a:ext uri="{FF2B5EF4-FFF2-40B4-BE49-F238E27FC236}">
                    <a16:creationId xmlns:a16="http://schemas.microsoft.com/office/drawing/2014/main" id="{DE8456A8-6F7F-4410-932F-49032EAD2EFE}"/>
                  </a:ext>
                </a:extLst>
              </p:cNvPr>
              <p:cNvSpPr>
                <a:spLocks/>
              </p:cNvSpPr>
              <p:nvPr/>
            </p:nvSpPr>
            <p:spPr bwMode="auto">
              <a:xfrm>
                <a:off x="5534025" y="6889750"/>
                <a:ext cx="276225" cy="1066800"/>
              </a:xfrm>
              <a:custGeom>
                <a:avLst/>
                <a:gdLst>
                  <a:gd name="T0" fmla="*/ 0 w 174"/>
                  <a:gd name="T1" fmla="*/ 0 h 672"/>
                  <a:gd name="T2" fmla="*/ 72 w 174"/>
                  <a:gd name="T3" fmla="*/ 672 h 672"/>
                  <a:gd name="T4" fmla="*/ 174 w 174"/>
                  <a:gd name="T5" fmla="*/ 672 h 672"/>
                  <a:gd name="T6" fmla="*/ 174 w 174"/>
                  <a:gd name="T7" fmla="*/ 0 h 672"/>
                  <a:gd name="T8" fmla="*/ 0 w 174"/>
                  <a:gd name="T9" fmla="*/ 0 h 672"/>
                </a:gdLst>
                <a:ahLst/>
                <a:cxnLst>
                  <a:cxn ang="0">
                    <a:pos x="T0" y="T1"/>
                  </a:cxn>
                  <a:cxn ang="0">
                    <a:pos x="T2" y="T3"/>
                  </a:cxn>
                  <a:cxn ang="0">
                    <a:pos x="T4" y="T5"/>
                  </a:cxn>
                  <a:cxn ang="0">
                    <a:pos x="T6" y="T7"/>
                  </a:cxn>
                  <a:cxn ang="0">
                    <a:pos x="T8" y="T9"/>
                  </a:cxn>
                </a:cxnLst>
                <a:rect l="0" t="0" r="r" b="b"/>
                <a:pathLst>
                  <a:path w="174" h="672">
                    <a:moveTo>
                      <a:pt x="0" y="0"/>
                    </a:moveTo>
                    <a:lnTo>
                      <a:pt x="72" y="672"/>
                    </a:lnTo>
                    <a:lnTo>
                      <a:pt x="174" y="672"/>
                    </a:lnTo>
                    <a:lnTo>
                      <a:pt x="174" y="0"/>
                    </a:lnTo>
                    <a:lnTo>
                      <a:pt x="0" y="0"/>
                    </a:lnTo>
                    <a:close/>
                  </a:path>
                </a:pathLst>
              </a:custGeom>
              <a:solidFill>
                <a:srgbClr val="92C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2" name="Freeform 27">
                <a:extLst>
                  <a:ext uri="{FF2B5EF4-FFF2-40B4-BE49-F238E27FC236}">
                    <a16:creationId xmlns:a16="http://schemas.microsoft.com/office/drawing/2014/main" id="{377A9E84-A0CC-4EAD-AD07-C42F01A2F940}"/>
                  </a:ext>
                </a:extLst>
              </p:cNvPr>
              <p:cNvSpPr>
                <a:spLocks/>
              </p:cNvSpPr>
              <p:nvPr/>
            </p:nvSpPr>
            <p:spPr bwMode="auto">
              <a:xfrm>
                <a:off x="4991100" y="3686175"/>
                <a:ext cx="319088" cy="1065213"/>
              </a:xfrm>
              <a:custGeom>
                <a:avLst/>
                <a:gdLst>
                  <a:gd name="T0" fmla="*/ 131 w 201"/>
                  <a:gd name="T1" fmla="*/ 0 h 671"/>
                  <a:gd name="T2" fmla="*/ 0 w 201"/>
                  <a:gd name="T3" fmla="*/ 0 h 671"/>
                  <a:gd name="T4" fmla="*/ 96 w 201"/>
                  <a:gd name="T5" fmla="*/ 671 h 671"/>
                  <a:gd name="T6" fmla="*/ 201 w 201"/>
                  <a:gd name="T7" fmla="*/ 671 h 671"/>
                  <a:gd name="T8" fmla="*/ 131 w 201"/>
                  <a:gd name="T9" fmla="*/ 0 h 671"/>
                </a:gdLst>
                <a:ahLst/>
                <a:cxnLst>
                  <a:cxn ang="0">
                    <a:pos x="T0" y="T1"/>
                  </a:cxn>
                  <a:cxn ang="0">
                    <a:pos x="T2" y="T3"/>
                  </a:cxn>
                  <a:cxn ang="0">
                    <a:pos x="T4" y="T5"/>
                  </a:cxn>
                  <a:cxn ang="0">
                    <a:pos x="T6" y="T7"/>
                  </a:cxn>
                  <a:cxn ang="0">
                    <a:pos x="T8" y="T9"/>
                  </a:cxn>
                </a:cxnLst>
                <a:rect l="0" t="0" r="r" b="b"/>
                <a:pathLst>
                  <a:path w="201" h="671">
                    <a:moveTo>
                      <a:pt x="131" y="0"/>
                    </a:moveTo>
                    <a:lnTo>
                      <a:pt x="0" y="0"/>
                    </a:lnTo>
                    <a:lnTo>
                      <a:pt x="96" y="671"/>
                    </a:lnTo>
                    <a:lnTo>
                      <a:pt x="201" y="671"/>
                    </a:lnTo>
                    <a:lnTo>
                      <a:pt x="131" y="0"/>
                    </a:lnTo>
                    <a:close/>
                  </a:path>
                </a:pathLst>
              </a:custGeom>
              <a:solidFill>
                <a:srgbClr val="35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3" name="Freeform 28">
                <a:extLst>
                  <a:ext uri="{FF2B5EF4-FFF2-40B4-BE49-F238E27FC236}">
                    <a16:creationId xmlns:a16="http://schemas.microsoft.com/office/drawing/2014/main" id="{3A5C9F8D-0E8B-49BC-8D44-C8F83D5694E2}"/>
                  </a:ext>
                </a:extLst>
              </p:cNvPr>
              <p:cNvSpPr>
                <a:spLocks/>
              </p:cNvSpPr>
              <p:nvPr/>
            </p:nvSpPr>
            <p:spPr bwMode="auto">
              <a:xfrm>
                <a:off x="5292725" y="5821363"/>
                <a:ext cx="241300" cy="1068388"/>
              </a:xfrm>
              <a:custGeom>
                <a:avLst/>
                <a:gdLst>
                  <a:gd name="T0" fmla="*/ 82 w 152"/>
                  <a:gd name="T1" fmla="*/ 0 h 673"/>
                  <a:gd name="T2" fmla="*/ 0 w 152"/>
                  <a:gd name="T3" fmla="*/ 0 h 673"/>
                  <a:gd name="T4" fmla="*/ 95 w 152"/>
                  <a:gd name="T5" fmla="*/ 673 h 673"/>
                  <a:gd name="T6" fmla="*/ 152 w 152"/>
                  <a:gd name="T7" fmla="*/ 673 h 673"/>
                  <a:gd name="T8" fmla="*/ 82 w 152"/>
                  <a:gd name="T9" fmla="*/ 0 h 673"/>
                </a:gdLst>
                <a:ahLst/>
                <a:cxnLst>
                  <a:cxn ang="0">
                    <a:pos x="T0" y="T1"/>
                  </a:cxn>
                  <a:cxn ang="0">
                    <a:pos x="T2" y="T3"/>
                  </a:cxn>
                  <a:cxn ang="0">
                    <a:pos x="T4" y="T5"/>
                  </a:cxn>
                  <a:cxn ang="0">
                    <a:pos x="T6" y="T7"/>
                  </a:cxn>
                  <a:cxn ang="0">
                    <a:pos x="T8" y="T9"/>
                  </a:cxn>
                </a:cxnLst>
                <a:rect l="0" t="0" r="r" b="b"/>
                <a:pathLst>
                  <a:path w="152" h="673">
                    <a:moveTo>
                      <a:pt x="82" y="0"/>
                    </a:moveTo>
                    <a:lnTo>
                      <a:pt x="0" y="0"/>
                    </a:lnTo>
                    <a:lnTo>
                      <a:pt x="95" y="673"/>
                    </a:lnTo>
                    <a:lnTo>
                      <a:pt x="152" y="673"/>
                    </a:lnTo>
                    <a:lnTo>
                      <a:pt x="82" y="0"/>
                    </a:lnTo>
                    <a:close/>
                  </a:path>
                </a:pathLst>
              </a:custGeom>
              <a:solidFill>
                <a:srgbClr val="35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4" name="Freeform 29">
                <a:extLst>
                  <a:ext uri="{FF2B5EF4-FFF2-40B4-BE49-F238E27FC236}">
                    <a16:creationId xmlns:a16="http://schemas.microsoft.com/office/drawing/2014/main" id="{B8C3F5E6-0EAC-4B07-B7EF-5FAB43EA0CB5}"/>
                  </a:ext>
                </a:extLst>
              </p:cNvPr>
              <p:cNvSpPr>
                <a:spLocks/>
              </p:cNvSpPr>
              <p:nvPr/>
            </p:nvSpPr>
            <p:spPr bwMode="auto">
              <a:xfrm>
                <a:off x="5143500" y="4751388"/>
                <a:ext cx="279400" cy="1069975"/>
              </a:xfrm>
              <a:custGeom>
                <a:avLst/>
                <a:gdLst>
                  <a:gd name="T0" fmla="*/ 105 w 176"/>
                  <a:gd name="T1" fmla="*/ 0 h 674"/>
                  <a:gd name="T2" fmla="*/ 0 w 176"/>
                  <a:gd name="T3" fmla="*/ 0 h 674"/>
                  <a:gd name="T4" fmla="*/ 94 w 176"/>
                  <a:gd name="T5" fmla="*/ 674 h 674"/>
                  <a:gd name="T6" fmla="*/ 176 w 176"/>
                  <a:gd name="T7" fmla="*/ 674 h 674"/>
                  <a:gd name="T8" fmla="*/ 105 w 176"/>
                  <a:gd name="T9" fmla="*/ 0 h 674"/>
                </a:gdLst>
                <a:ahLst/>
                <a:cxnLst>
                  <a:cxn ang="0">
                    <a:pos x="T0" y="T1"/>
                  </a:cxn>
                  <a:cxn ang="0">
                    <a:pos x="T2" y="T3"/>
                  </a:cxn>
                  <a:cxn ang="0">
                    <a:pos x="T4" y="T5"/>
                  </a:cxn>
                  <a:cxn ang="0">
                    <a:pos x="T6" y="T7"/>
                  </a:cxn>
                  <a:cxn ang="0">
                    <a:pos x="T8" y="T9"/>
                  </a:cxn>
                </a:cxnLst>
                <a:rect l="0" t="0" r="r" b="b"/>
                <a:pathLst>
                  <a:path w="176" h="674">
                    <a:moveTo>
                      <a:pt x="105" y="0"/>
                    </a:moveTo>
                    <a:lnTo>
                      <a:pt x="0" y="0"/>
                    </a:lnTo>
                    <a:lnTo>
                      <a:pt x="94" y="674"/>
                    </a:lnTo>
                    <a:lnTo>
                      <a:pt x="176" y="674"/>
                    </a:lnTo>
                    <a:lnTo>
                      <a:pt x="105" y="0"/>
                    </a:lnTo>
                    <a:close/>
                  </a:path>
                </a:pathLst>
              </a:custGeom>
              <a:solidFill>
                <a:srgbClr val="35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5" name="Freeform 30">
                <a:extLst>
                  <a:ext uri="{FF2B5EF4-FFF2-40B4-BE49-F238E27FC236}">
                    <a16:creationId xmlns:a16="http://schemas.microsoft.com/office/drawing/2014/main" id="{55D229D8-B040-4499-967A-13D73A0E725E}"/>
                  </a:ext>
                </a:extLst>
              </p:cNvPr>
              <p:cNvSpPr>
                <a:spLocks/>
              </p:cNvSpPr>
              <p:nvPr/>
            </p:nvSpPr>
            <p:spPr bwMode="auto">
              <a:xfrm>
                <a:off x="4841875" y="2617788"/>
                <a:ext cx="357188" cy="1068388"/>
              </a:xfrm>
              <a:custGeom>
                <a:avLst/>
                <a:gdLst>
                  <a:gd name="T0" fmla="*/ 154 w 225"/>
                  <a:gd name="T1" fmla="*/ 0 h 673"/>
                  <a:gd name="T2" fmla="*/ 0 w 225"/>
                  <a:gd name="T3" fmla="*/ 0 h 673"/>
                  <a:gd name="T4" fmla="*/ 94 w 225"/>
                  <a:gd name="T5" fmla="*/ 673 h 673"/>
                  <a:gd name="T6" fmla="*/ 225 w 225"/>
                  <a:gd name="T7" fmla="*/ 673 h 673"/>
                  <a:gd name="T8" fmla="*/ 154 w 225"/>
                  <a:gd name="T9" fmla="*/ 0 h 673"/>
                </a:gdLst>
                <a:ahLst/>
                <a:cxnLst>
                  <a:cxn ang="0">
                    <a:pos x="T0" y="T1"/>
                  </a:cxn>
                  <a:cxn ang="0">
                    <a:pos x="T2" y="T3"/>
                  </a:cxn>
                  <a:cxn ang="0">
                    <a:pos x="T4" y="T5"/>
                  </a:cxn>
                  <a:cxn ang="0">
                    <a:pos x="T6" y="T7"/>
                  </a:cxn>
                  <a:cxn ang="0">
                    <a:pos x="T8" y="T9"/>
                  </a:cxn>
                </a:cxnLst>
                <a:rect l="0" t="0" r="r" b="b"/>
                <a:pathLst>
                  <a:path w="225" h="673">
                    <a:moveTo>
                      <a:pt x="154" y="0"/>
                    </a:moveTo>
                    <a:lnTo>
                      <a:pt x="0" y="0"/>
                    </a:lnTo>
                    <a:lnTo>
                      <a:pt x="94" y="673"/>
                    </a:lnTo>
                    <a:lnTo>
                      <a:pt x="225" y="673"/>
                    </a:lnTo>
                    <a:lnTo>
                      <a:pt x="154" y="0"/>
                    </a:lnTo>
                    <a:close/>
                  </a:path>
                </a:pathLst>
              </a:custGeom>
              <a:solidFill>
                <a:srgbClr val="195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6" name="Freeform 31">
                <a:extLst>
                  <a:ext uri="{FF2B5EF4-FFF2-40B4-BE49-F238E27FC236}">
                    <a16:creationId xmlns:a16="http://schemas.microsoft.com/office/drawing/2014/main" id="{78E1D598-E831-4814-BB25-6FB88A0C1F86}"/>
                  </a:ext>
                </a:extLst>
              </p:cNvPr>
              <p:cNvSpPr>
                <a:spLocks/>
              </p:cNvSpPr>
              <p:nvPr/>
            </p:nvSpPr>
            <p:spPr bwMode="auto">
              <a:xfrm>
                <a:off x="5592763" y="7956550"/>
                <a:ext cx="217488" cy="1543050"/>
              </a:xfrm>
              <a:custGeom>
                <a:avLst/>
                <a:gdLst>
                  <a:gd name="T0" fmla="*/ 0 w 137"/>
                  <a:gd name="T1" fmla="*/ 0 h 972"/>
                  <a:gd name="T2" fmla="*/ 137 w 137"/>
                  <a:gd name="T3" fmla="*/ 972 h 972"/>
                  <a:gd name="T4" fmla="*/ 35 w 137"/>
                  <a:gd name="T5" fmla="*/ 0 h 972"/>
                  <a:gd name="T6" fmla="*/ 0 w 137"/>
                  <a:gd name="T7" fmla="*/ 0 h 972"/>
                </a:gdLst>
                <a:ahLst/>
                <a:cxnLst>
                  <a:cxn ang="0">
                    <a:pos x="T0" y="T1"/>
                  </a:cxn>
                  <a:cxn ang="0">
                    <a:pos x="T2" y="T3"/>
                  </a:cxn>
                  <a:cxn ang="0">
                    <a:pos x="T4" y="T5"/>
                  </a:cxn>
                  <a:cxn ang="0">
                    <a:pos x="T6" y="T7"/>
                  </a:cxn>
                </a:cxnLst>
                <a:rect l="0" t="0" r="r" b="b"/>
                <a:pathLst>
                  <a:path w="137" h="972">
                    <a:moveTo>
                      <a:pt x="0" y="0"/>
                    </a:moveTo>
                    <a:lnTo>
                      <a:pt x="137" y="972"/>
                    </a:lnTo>
                    <a:lnTo>
                      <a:pt x="35" y="0"/>
                    </a:lnTo>
                    <a:lnTo>
                      <a:pt x="0" y="0"/>
                    </a:lnTo>
                    <a:close/>
                  </a:path>
                </a:pathLst>
              </a:custGeom>
              <a:solidFill>
                <a:srgbClr val="9CC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7" name="Freeform 32">
                <a:extLst>
                  <a:ext uri="{FF2B5EF4-FFF2-40B4-BE49-F238E27FC236}">
                    <a16:creationId xmlns:a16="http://schemas.microsoft.com/office/drawing/2014/main" id="{09A64283-D216-4556-BEB7-4E5F558C2851}"/>
                  </a:ext>
                </a:extLst>
              </p:cNvPr>
              <p:cNvSpPr>
                <a:spLocks/>
              </p:cNvSpPr>
              <p:nvPr/>
            </p:nvSpPr>
            <p:spPr bwMode="auto">
              <a:xfrm>
                <a:off x="5443538" y="6889750"/>
                <a:ext cx="204788" cy="1066800"/>
              </a:xfrm>
              <a:custGeom>
                <a:avLst/>
                <a:gdLst>
                  <a:gd name="T0" fmla="*/ 0 w 129"/>
                  <a:gd name="T1" fmla="*/ 0 h 672"/>
                  <a:gd name="T2" fmla="*/ 94 w 129"/>
                  <a:gd name="T3" fmla="*/ 672 h 672"/>
                  <a:gd name="T4" fmla="*/ 129 w 129"/>
                  <a:gd name="T5" fmla="*/ 672 h 672"/>
                  <a:gd name="T6" fmla="*/ 57 w 129"/>
                  <a:gd name="T7" fmla="*/ 0 h 672"/>
                  <a:gd name="T8" fmla="*/ 0 w 129"/>
                  <a:gd name="T9" fmla="*/ 0 h 672"/>
                </a:gdLst>
                <a:ahLst/>
                <a:cxnLst>
                  <a:cxn ang="0">
                    <a:pos x="T0" y="T1"/>
                  </a:cxn>
                  <a:cxn ang="0">
                    <a:pos x="T2" y="T3"/>
                  </a:cxn>
                  <a:cxn ang="0">
                    <a:pos x="T4" y="T5"/>
                  </a:cxn>
                  <a:cxn ang="0">
                    <a:pos x="T6" y="T7"/>
                  </a:cxn>
                  <a:cxn ang="0">
                    <a:pos x="T8" y="T9"/>
                  </a:cxn>
                </a:cxnLst>
                <a:rect l="0" t="0" r="r" b="b"/>
                <a:pathLst>
                  <a:path w="129" h="672">
                    <a:moveTo>
                      <a:pt x="0" y="0"/>
                    </a:moveTo>
                    <a:lnTo>
                      <a:pt x="94" y="672"/>
                    </a:lnTo>
                    <a:lnTo>
                      <a:pt x="129" y="672"/>
                    </a:lnTo>
                    <a:lnTo>
                      <a:pt x="57" y="0"/>
                    </a:lnTo>
                    <a:lnTo>
                      <a:pt x="0" y="0"/>
                    </a:lnTo>
                    <a:close/>
                  </a:path>
                </a:pathLst>
              </a:custGeom>
              <a:solidFill>
                <a:srgbClr val="9CC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8" name="Freeform 33">
                <a:extLst>
                  <a:ext uri="{FF2B5EF4-FFF2-40B4-BE49-F238E27FC236}">
                    <a16:creationId xmlns:a16="http://schemas.microsoft.com/office/drawing/2014/main" id="{9C0EB014-CCFE-4D08-A72F-E7331815697F}"/>
                  </a:ext>
                </a:extLst>
              </p:cNvPr>
              <p:cNvSpPr>
                <a:spLocks/>
              </p:cNvSpPr>
              <p:nvPr/>
            </p:nvSpPr>
            <p:spPr bwMode="auto">
              <a:xfrm>
                <a:off x="5110163" y="5538788"/>
                <a:ext cx="50800" cy="282575"/>
              </a:xfrm>
              <a:custGeom>
                <a:avLst/>
                <a:gdLst>
                  <a:gd name="T0" fmla="*/ 0 w 32"/>
                  <a:gd name="T1" fmla="*/ 0 h 178"/>
                  <a:gd name="T2" fmla="*/ 32 w 32"/>
                  <a:gd name="T3" fmla="*/ 178 h 178"/>
                  <a:gd name="T4" fmla="*/ 0 w 32"/>
                  <a:gd name="T5" fmla="*/ 0 h 178"/>
                </a:gdLst>
                <a:ahLst/>
                <a:cxnLst>
                  <a:cxn ang="0">
                    <a:pos x="T0" y="T1"/>
                  </a:cxn>
                  <a:cxn ang="0">
                    <a:pos x="T2" y="T3"/>
                  </a:cxn>
                  <a:cxn ang="0">
                    <a:pos x="T4" y="T5"/>
                  </a:cxn>
                </a:cxnLst>
                <a:rect l="0" t="0" r="r" b="b"/>
                <a:pathLst>
                  <a:path w="32" h="178">
                    <a:moveTo>
                      <a:pt x="0" y="0"/>
                    </a:moveTo>
                    <a:lnTo>
                      <a:pt x="32" y="178"/>
                    </a:lnTo>
                    <a:lnTo>
                      <a:pt x="0" y="0"/>
                    </a:lnTo>
                    <a:close/>
                  </a:path>
                </a:pathLst>
              </a:custGeom>
              <a:solidFill>
                <a:srgbClr val="005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9" name="Freeform 34">
                <a:extLst>
                  <a:ext uri="{FF2B5EF4-FFF2-40B4-BE49-F238E27FC236}">
                    <a16:creationId xmlns:a16="http://schemas.microsoft.com/office/drawing/2014/main" id="{7FAAF28D-7A5A-4911-A711-DDBB2F24FB98}"/>
                  </a:ext>
                </a:extLst>
              </p:cNvPr>
              <p:cNvSpPr>
                <a:spLocks/>
              </p:cNvSpPr>
              <p:nvPr/>
            </p:nvSpPr>
            <p:spPr bwMode="auto">
              <a:xfrm>
                <a:off x="5110163" y="5538788"/>
                <a:ext cx="50800" cy="282575"/>
              </a:xfrm>
              <a:custGeom>
                <a:avLst/>
                <a:gdLst>
                  <a:gd name="T0" fmla="*/ 0 w 32"/>
                  <a:gd name="T1" fmla="*/ 0 h 178"/>
                  <a:gd name="T2" fmla="*/ 32 w 32"/>
                  <a:gd name="T3" fmla="*/ 178 h 178"/>
                  <a:gd name="T4" fmla="*/ 0 w 32"/>
                  <a:gd name="T5" fmla="*/ 0 h 178"/>
                </a:gdLst>
                <a:ahLst/>
                <a:cxnLst>
                  <a:cxn ang="0">
                    <a:pos x="T0" y="T1"/>
                  </a:cxn>
                  <a:cxn ang="0">
                    <a:pos x="T2" y="T3"/>
                  </a:cxn>
                  <a:cxn ang="0">
                    <a:pos x="T4" y="T5"/>
                  </a:cxn>
                </a:cxnLst>
                <a:rect l="0" t="0" r="r" b="b"/>
                <a:pathLst>
                  <a:path w="32" h="178">
                    <a:moveTo>
                      <a:pt x="0" y="0"/>
                    </a:moveTo>
                    <a:lnTo>
                      <a:pt x="32" y="1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0" name="Freeform 35">
                <a:extLst>
                  <a:ext uri="{FF2B5EF4-FFF2-40B4-BE49-F238E27FC236}">
                    <a16:creationId xmlns:a16="http://schemas.microsoft.com/office/drawing/2014/main" id="{84154BDC-7F54-4403-8D57-36ADF49A7408}"/>
                  </a:ext>
                </a:extLst>
              </p:cNvPr>
              <p:cNvSpPr>
                <a:spLocks/>
              </p:cNvSpPr>
              <p:nvPr/>
            </p:nvSpPr>
            <p:spPr bwMode="auto">
              <a:xfrm>
                <a:off x="5110163" y="5538788"/>
                <a:ext cx="50800" cy="282575"/>
              </a:xfrm>
              <a:custGeom>
                <a:avLst/>
                <a:gdLst>
                  <a:gd name="T0" fmla="*/ 0 w 32"/>
                  <a:gd name="T1" fmla="*/ 0 h 178"/>
                  <a:gd name="T2" fmla="*/ 32 w 32"/>
                  <a:gd name="T3" fmla="*/ 178 h 178"/>
                  <a:gd name="T4" fmla="*/ 0 w 32"/>
                  <a:gd name="T5" fmla="*/ 0 h 178"/>
                </a:gdLst>
                <a:ahLst/>
                <a:cxnLst>
                  <a:cxn ang="0">
                    <a:pos x="T0" y="T1"/>
                  </a:cxn>
                  <a:cxn ang="0">
                    <a:pos x="T2" y="T3"/>
                  </a:cxn>
                  <a:cxn ang="0">
                    <a:pos x="T4" y="T5"/>
                  </a:cxn>
                </a:cxnLst>
                <a:rect l="0" t="0" r="r" b="b"/>
                <a:pathLst>
                  <a:path w="32" h="178">
                    <a:moveTo>
                      <a:pt x="0" y="0"/>
                    </a:moveTo>
                    <a:lnTo>
                      <a:pt x="32" y="178"/>
                    </a:lnTo>
                    <a:lnTo>
                      <a:pt x="0" y="0"/>
                    </a:lnTo>
                    <a:close/>
                  </a:path>
                </a:pathLst>
              </a:custGeom>
              <a:solidFill>
                <a:srgbClr val="D9D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1" name="Freeform 36">
                <a:extLst>
                  <a:ext uri="{FF2B5EF4-FFF2-40B4-BE49-F238E27FC236}">
                    <a16:creationId xmlns:a16="http://schemas.microsoft.com/office/drawing/2014/main" id="{9176EE57-1C03-485F-B758-B12AB933EAD9}"/>
                  </a:ext>
                </a:extLst>
              </p:cNvPr>
              <p:cNvSpPr>
                <a:spLocks/>
              </p:cNvSpPr>
              <p:nvPr/>
            </p:nvSpPr>
            <p:spPr bwMode="auto">
              <a:xfrm>
                <a:off x="5110163" y="5538788"/>
                <a:ext cx="50800" cy="282575"/>
              </a:xfrm>
              <a:custGeom>
                <a:avLst/>
                <a:gdLst>
                  <a:gd name="T0" fmla="*/ 0 w 32"/>
                  <a:gd name="T1" fmla="*/ 0 h 178"/>
                  <a:gd name="T2" fmla="*/ 32 w 32"/>
                  <a:gd name="T3" fmla="*/ 178 h 178"/>
                  <a:gd name="T4" fmla="*/ 0 w 32"/>
                  <a:gd name="T5" fmla="*/ 0 h 178"/>
                </a:gdLst>
                <a:ahLst/>
                <a:cxnLst>
                  <a:cxn ang="0">
                    <a:pos x="T0" y="T1"/>
                  </a:cxn>
                  <a:cxn ang="0">
                    <a:pos x="T2" y="T3"/>
                  </a:cxn>
                  <a:cxn ang="0">
                    <a:pos x="T4" y="T5"/>
                  </a:cxn>
                </a:cxnLst>
                <a:rect l="0" t="0" r="r" b="b"/>
                <a:pathLst>
                  <a:path w="32" h="178">
                    <a:moveTo>
                      <a:pt x="0" y="0"/>
                    </a:moveTo>
                    <a:lnTo>
                      <a:pt x="32" y="1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2" name="Freeform 37">
                <a:extLst>
                  <a:ext uri="{FF2B5EF4-FFF2-40B4-BE49-F238E27FC236}">
                    <a16:creationId xmlns:a16="http://schemas.microsoft.com/office/drawing/2014/main" id="{389C9FC9-8DCC-41DF-B727-45AB09F0A147}"/>
                  </a:ext>
                </a:extLst>
              </p:cNvPr>
              <p:cNvSpPr>
                <a:spLocks/>
              </p:cNvSpPr>
              <p:nvPr/>
            </p:nvSpPr>
            <p:spPr bwMode="auto">
              <a:xfrm>
                <a:off x="4784725" y="3686175"/>
                <a:ext cx="358775" cy="1065213"/>
              </a:xfrm>
              <a:custGeom>
                <a:avLst/>
                <a:gdLst>
                  <a:gd name="T0" fmla="*/ 226 w 226"/>
                  <a:gd name="T1" fmla="*/ 671 h 671"/>
                  <a:gd name="T2" fmla="*/ 130 w 226"/>
                  <a:gd name="T3" fmla="*/ 0 h 671"/>
                  <a:gd name="T4" fmla="*/ 0 w 226"/>
                  <a:gd name="T5" fmla="*/ 0 h 671"/>
                  <a:gd name="T6" fmla="*/ 1 w 226"/>
                  <a:gd name="T7" fmla="*/ 6 h 671"/>
                  <a:gd name="T8" fmla="*/ 118 w 226"/>
                  <a:gd name="T9" fmla="*/ 671 h 671"/>
                  <a:gd name="T10" fmla="*/ 226 w 226"/>
                  <a:gd name="T11" fmla="*/ 671 h 671"/>
                </a:gdLst>
                <a:ahLst/>
                <a:cxnLst>
                  <a:cxn ang="0">
                    <a:pos x="T0" y="T1"/>
                  </a:cxn>
                  <a:cxn ang="0">
                    <a:pos x="T2" y="T3"/>
                  </a:cxn>
                  <a:cxn ang="0">
                    <a:pos x="T4" y="T5"/>
                  </a:cxn>
                  <a:cxn ang="0">
                    <a:pos x="T6" y="T7"/>
                  </a:cxn>
                  <a:cxn ang="0">
                    <a:pos x="T8" y="T9"/>
                  </a:cxn>
                  <a:cxn ang="0">
                    <a:pos x="T10" y="T11"/>
                  </a:cxn>
                </a:cxnLst>
                <a:rect l="0" t="0" r="r" b="b"/>
                <a:pathLst>
                  <a:path w="226" h="671">
                    <a:moveTo>
                      <a:pt x="226" y="671"/>
                    </a:moveTo>
                    <a:lnTo>
                      <a:pt x="130" y="0"/>
                    </a:lnTo>
                    <a:lnTo>
                      <a:pt x="0" y="0"/>
                    </a:lnTo>
                    <a:lnTo>
                      <a:pt x="1" y="6"/>
                    </a:lnTo>
                    <a:lnTo>
                      <a:pt x="118" y="671"/>
                    </a:lnTo>
                    <a:lnTo>
                      <a:pt x="226" y="671"/>
                    </a:lnTo>
                    <a:close/>
                  </a:path>
                </a:pathLst>
              </a:custGeom>
              <a:solidFill>
                <a:srgbClr val="529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3" name="Freeform 38">
                <a:extLst>
                  <a:ext uri="{FF2B5EF4-FFF2-40B4-BE49-F238E27FC236}">
                    <a16:creationId xmlns:a16="http://schemas.microsoft.com/office/drawing/2014/main" id="{9FA42116-E674-4773-9EF0-75F3EA754FDC}"/>
                  </a:ext>
                </a:extLst>
              </p:cNvPr>
              <p:cNvSpPr>
                <a:spLocks/>
              </p:cNvSpPr>
              <p:nvPr/>
            </p:nvSpPr>
            <p:spPr bwMode="auto">
              <a:xfrm>
                <a:off x="5160963" y="5821363"/>
                <a:ext cx="282575" cy="1068388"/>
              </a:xfrm>
              <a:custGeom>
                <a:avLst/>
                <a:gdLst>
                  <a:gd name="T0" fmla="*/ 178 w 178"/>
                  <a:gd name="T1" fmla="*/ 673 h 673"/>
                  <a:gd name="T2" fmla="*/ 83 w 178"/>
                  <a:gd name="T3" fmla="*/ 0 h 673"/>
                  <a:gd name="T4" fmla="*/ 0 w 178"/>
                  <a:gd name="T5" fmla="*/ 0 h 673"/>
                  <a:gd name="T6" fmla="*/ 72 w 178"/>
                  <a:gd name="T7" fmla="*/ 409 h 673"/>
                  <a:gd name="T8" fmla="*/ 118 w 178"/>
                  <a:gd name="T9" fmla="*/ 673 h 673"/>
                  <a:gd name="T10" fmla="*/ 178 w 178"/>
                  <a:gd name="T11" fmla="*/ 673 h 673"/>
                </a:gdLst>
                <a:ahLst/>
                <a:cxnLst>
                  <a:cxn ang="0">
                    <a:pos x="T0" y="T1"/>
                  </a:cxn>
                  <a:cxn ang="0">
                    <a:pos x="T2" y="T3"/>
                  </a:cxn>
                  <a:cxn ang="0">
                    <a:pos x="T4" y="T5"/>
                  </a:cxn>
                  <a:cxn ang="0">
                    <a:pos x="T6" y="T7"/>
                  </a:cxn>
                  <a:cxn ang="0">
                    <a:pos x="T8" y="T9"/>
                  </a:cxn>
                  <a:cxn ang="0">
                    <a:pos x="T10" y="T11"/>
                  </a:cxn>
                </a:cxnLst>
                <a:rect l="0" t="0" r="r" b="b"/>
                <a:pathLst>
                  <a:path w="178" h="673">
                    <a:moveTo>
                      <a:pt x="178" y="673"/>
                    </a:moveTo>
                    <a:lnTo>
                      <a:pt x="83" y="0"/>
                    </a:lnTo>
                    <a:lnTo>
                      <a:pt x="0" y="0"/>
                    </a:lnTo>
                    <a:lnTo>
                      <a:pt x="72" y="409"/>
                    </a:lnTo>
                    <a:lnTo>
                      <a:pt x="118" y="673"/>
                    </a:lnTo>
                    <a:lnTo>
                      <a:pt x="178" y="673"/>
                    </a:lnTo>
                    <a:close/>
                  </a:path>
                </a:pathLst>
              </a:custGeom>
              <a:solidFill>
                <a:srgbClr val="529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4" name="Freeform 39">
                <a:extLst>
                  <a:ext uri="{FF2B5EF4-FFF2-40B4-BE49-F238E27FC236}">
                    <a16:creationId xmlns:a16="http://schemas.microsoft.com/office/drawing/2014/main" id="{BBA83383-AD86-4771-BDC9-A4A0080CF866}"/>
                  </a:ext>
                </a:extLst>
              </p:cNvPr>
              <p:cNvSpPr>
                <a:spLocks/>
              </p:cNvSpPr>
              <p:nvPr/>
            </p:nvSpPr>
            <p:spPr bwMode="auto">
              <a:xfrm>
                <a:off x="4972050" y="4751388"/>
                <a:ext cx="320675" cy="1069975"/>
              </a:xfrm>
              <a:custGeom>
                <a:avLst/>
                <a:gdLst>
                  <a:gd name="T0" fmla="*/ 202 w 202"/>
                  <a:gd name="T1" fmla="*/ 674 h 674"/>
                  <a:gd name="T2" fmla="*/ 108 w 202"/>
                  <a:gd name="T3" fmla="*/ 0 h 674"/>
                  <a:gd name="T4" fmla="*/ 0 w 202"/>
                  <a:gd name="T5" fmla="*/ 0 h 674"/>
                  <a:gd name="T6" fmla="*/ 87 w 202"/>
                  <a:gd name="T7" fmla="*/ 496 h 674"/>
                  <a:gd name="T8" fmla="*/ 119 w 202"/>
                  <a:gd name="T9" fmla="*/ 674 h 674"/>
                  <a:gd name="T10" fmla="*/ 202 w 202"/>
                  <a:gd name="T11" fmla="*/ 674 h 674"/>
                </a:gdLst>
                <a:ahLst/>
                <a:cxnLst>
                  <a:cxn ang="0">
                    <a:pos x="T0" y="T1"/>
                  </a:cxn>
                  <a:cxn ang="0">
                    <a:pos x="T2" y="T3"/>
                  </a:cxn>
                  <a:cxn ang="0">
                    <a:pos x="T4" y="T5"/>
                  </a:cxn>
                  <a:cxn ang="0">
                    <a:pos x="T6" y="T7"/>
                  </a:cxn>
                  <a:cxn ang="0">
                    <a:pos x="T8" y="T9"/>
                  </a:cxn>
                  <a:cxn ang="0">
                    <a:pos x="T10" y="T11"/>
                  </a:cxn>
                </a:cxnLst>
                <a:rect l="0" t="0" r="r" b="b"/>
                <a:pathLst>
                  <a:path w="202" h="674">
                    <a:moveTo>
                      <a:pt x="202" y="674"/>
                    </a:moveTo>
                    <a:lnTo>
                      <a:pt x="108" y="0"/>
                    </a:lnTo>
                    <a:lnTo>
                      <a:pt x="0" y="0"/>
                    </a:lnTo>
                    <a:lnTo>
                      <a:pt x="87" y="496"/>
                    </a:lnTo>
                    <a:lnTo>
                      <a:pt x="119" y="674"/>
                    </a:lnTo>
                    <a:lnTo>
                      <a:pt x="202" y="674"/>
                    </a:lnTo>
                    <a:close/>
                  </a:path>
                </a:pathLst>
              </a:custGeom>
              <a:solidFill>
                <a:srgbClr val="529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5" name="Freeform 40">
                <a:extLst>
                  <a:ext uri="{FF2B5EF4-FFF2-40B4-BE49-F238E27FC236}">
                    <a16:creationId xmlns:a16="http://schemas.microsoft.com/office/drawing/2014/main" id="{C329F461-8E49-449C-9AB7-57663D48AD76}"/>
                  </a:ext>
                </a:extLst>
              </p:cNvPr>
              <p:cNvSpPr>
                <a:spLocks/>
              </p:cNvSpPr>
              <p:nvPr/>
            </p:nvSpPr>
            <p:spPr bwMode="auto">
              <a:xfrm>
                <a:off x="4595813" y="2617788"/>
                <a:ext cx="395288" cy="1068388"/>
              </a:xfrm>
              <a:custGeom>
                <a:avLst/>
                <a:gdLst>
                  <a:gd name="T0" fmla="*/ 0 w 249"/>
                  <a:gd name="T1" fmla="*/ 0 h 673"/>
                  <a:gd name="T2" fmla="*/ 119 w 249"/>
                  <a:gd name="T3" fmla="*/ 673 h 673"/>
                  <a:gd name="T4" fmla="*/ 249 w 249"/>
                  <a:gd name="T5" fmla="*/ 673 h 673"/>
                  <a:gd name="T6" fmla="*/ 155 w 249"/>
                  <a:gd name="T7" fmla="*/ 0 h 673"/>
                  <a:gd name="T8" fmla="*/ 0 w 249"/>
                  <a:gd name="T9" fmla="*/ 0 h 673"/>
                </a:gdLst>
                <a:ahLst/>
                <a:cxnLst>
                  <a:cxn ang="0">
                    <a:pos x="T0" y="T1"/>
                  </a:cxn>
                  <a:cxn ang="0">
                    <a:pos x="T2" y="T3"/>
                  </a:cxn>
                  <a:cxn ang="0">
                    <a:pos x="T4" y="T5"/>
                  </a:cxn>
                  <a:cxn ang="0">
                    <a:pos x="T6" y="T7"/>
                  </a:cxn>
                  <a:cxn ang="0">
                    <a:pos x="T8" y="T9"/>
                  </a:cxn>
                </a:cxnLst>
                <a:rect l="0" t="0" r="r" b="b"/>
                <a:pathLst>
                  <a:path w="249" h="673">
                    <a:moveTo>
                      <a:pt x="0" y="0"/>
                    </a:moveTo>
                    <a:lnTo>
                      <a:pt x="119" y="673"/>
                    </a:lnTo>
                    <a:lnTo>
                      <a:pt x="249" y="673"/>
                    </a:lnTo>
                    <a:lnTo>
                      <a:pt x="155" y="0"/>
                    </a:lnTo>
                    <a:lnTo>
                      <a:pt x="0" y="0"/>
                    </a:lnTo>
                    <a:close/>
                  </a:path>
                </a:pathLst>
              </a:custGeom>
              <a:solidFill>
                <a:srgbClr val="276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6" name="Freeform 41">
                <a:extLst>
                  <a:ext uri="{FF2B5EF4-FFF2-40B4-BE49-F238E27FC236}">
                    <a16:creationId xmlns:a16="http://schemas.microsoft.com/office/drawing/2014/main" id="{89800C73-9483-4A96-8E18-ACA558864A5A}"/>
                  </a:ext>
                </a:extLst>
              </p:cNvPr>
              <p:cNvSpPr>
                <a:spLocks/>
              </p:cNvSpPr>
              <p:nvPr/>
            </p:nvSpPr>
            <p:spPr bwMode="auto">
              <a:xfrm>
                <a:off x="5537200" y="7956550"/>
                <a:ext cx="273050" cy="1543050"/>
              </a:xfrm>
              <a:custGeom>
                <a:avLst/>
                <a:gdLst>
                  <a:gd name="T0" fmla="*/ 0 w 172"/>
                  <a:gd name="T1" fmla="*/ 0 h 972"/>
                  <a:gd name="T2" fmla="*/ 172 w 172"/>
                  <a:gd name="T3" fmla="*/ 972 h 972"/>
                  <a:gd name="T4" fmla="*/ 35 w 172"/>
                  <a:gd name="T5" fmla="*/ 0 h 972"/>
                  <a:gd name="T6" fmla="*/ 0 w 172"/>
                  <a:gd name="T7" fmla="*/ 0 h 972"/>
                </a:gdLst>
                <a:ahLst/>
                <a:cxnLst>
                  <a:cxn ang="0">
                    <a:pos x="T0" y="T1"/>
                  </a:cxn>
                  <a:cxn ang="0">
                    <a:pos x="T2" y="T3"/>
                  </a:cxn>
                  <a:cxn ang="0">
                    <a:pos x="T4" y="T5"/>
                  </a:cxn>
                  <a:cxn ang="0">
                    <a:pos x="T6" y="T7"/>
                  </a:cxn>
                </a:cxnLst>
                <a:rect l="0" t="0" r="r" b="b"/>
                <a:pathLst>
                  <a:path w="172" h="972">
                    <a:moveTo>
                      <a:pt x="0" y="0"/>
                    </a:moveTo>
                    <a:lnTo>
                      <a:pt x="172" y="972"/>
                    </a:lnTo>
                    <a:lnTo>
                      <a:pt x="35" y="0"/>
                    </a:lnTo>
                    <a:lnTo>
                      <a:pt x="0" y="0"/>
                    </a:lnTo>
                    <a:close/>
                  </a:path>
                </a:pathLst>
              </a:custGeom>
              <a:solidFill>
                <a:srgbClr val="A6C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7" name="Freeform 42">
                <a:extLst>
                  <a:ext uri="{FF2B5EF4-FFF2-40B4-BE49-F238E27FC236}">
                    <a16:creationId xmlns:a16="http://schemas.microsoft.com/office/drawing/2014/main" id="{0C23D230-E46A-4A67-9621-4F410182B0FE}"/>
                  </a:ext>
                </a:extLst>
              </p:cNvPr>
              <p:cNvSpPr>
                <a:spLocks/>
              </p:cNvSpPr>
              <p:nvPr/>
            </p:nvSpPr>
            <p:spPr bwMode="auto">
              <a:xfrm>
                <a:off x="5348288" y="6889750"/>
                <a:ext cx="244475" cy="1066800"/>
              </a:xfrm>
              <a:custGeom>
                <a:avLst/>
                <a:gdLst>
                  <a:gd name="T0" fmla="*/ 154 w 154"/>
                  <a:gd name="T1" fmla="*/ 672 h 672"/>
                  <a:gd name="T2" fmla="*/ 60 w 154"/>
                  <a:gd name="T3" fmla="*/ 0 h 672"/>
                  <a:gd name="T4" fmla="*/ 0 w 154"/>
                  <a:gd name="T5" fmla="*/ 0 h 672"/>
                  <a:gd name="T6" fmla="*/ 16 w 154"/>
                  <a:gd name="T7" fmla="*/ 86 h 672"/>
                  <a:gd name="T8" fmla="*/ 119 w 154"/>
                  <a:gd name="T9" fmla="*/ 672 h 672"/>
                  <a:gd name="T10" fmla="*/ 154 w 154"/>
                  <a:gd name="T11" fmla="*/ 672 h 672"/>
                </a:gdLst>
                <a:ahLst/>
                <a:cxnLst>
                  <a:cxn ang="0">
                    <a:pos x="T0" y="T1"/>
                  </a:cxn>
                  <a:cxn ang="0">
                    <a:pos x="T2" y="T3"/>
                  </a:cxn>
                  <a:cxn ang="0">
                    <a:pos x="T4" y="T5"/>
                  </a:cxn>
                  <a:cxn ang="0">
                    <a:pos x="T6" y="T7"/>
                  </a:cxn>
                  <a:cxn ang="0">
                    <a:pos x="T8" y="T9"/>
                  </a:cxn>
                  <a:cxn ang="0">
                    <a:pos x="T10" y="T11"/>
                  </a:cxn>
                </a:cxnLst>
                <a:rect l="0" t="0" r="r" b="b"/>
                <a:pathLst>
                  <a:path w="154" h="672">
                    <a:moveTo>
                      <a:pt x="154" y="672"/>
                    </a:moveTo>
                    <a:lnTo>
                      <a:pt x="60" y="0"/>
                    </a:lnTo>
                    <a:lnTo>
                      <a:pt x="0" y="0"/>
                    </a:lnTo>
                    <a:lnTo>
                      <a:pt x="16" y="86"/>
                    </a:lnTo>
                    <a:lnTo>
                      <a:pt x="119" y="672"/>
                    </a:lnTo>
                    <a:lnTo>
                      <a:pt x="154" y="672"/>
                    </a:lnTo>
                    <a:close/>
                  </a:path>
                </a:pathLst>
              </a:custGeom>
              <a:solidFill>
                <a:srgbClr val="A6C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8" name="Freeform 43">
                <a:extLst>
                  <a:ext uri="{FF2B5EF4-FFF2-40B4-BE49-F238E27FC236}">
                    <a16:creationId xmlns:a16="http://schemas.microsoft.com/office/drawing/2014/main" id="{0D816F58-F7E4-41B5-B407-BDB4150B51BB}"/>
                  </a:ext>
                </a:extLst>
              </p:cNvPr>
              <p:cNvSpPr>
                <a:spLocks/>
              </p:cNvSpPr>
              <p:nvPr/>
            </p:nvSpPr>
            <p:spPr bwMode="auto">
              <a:xfrm>
                <a:off x="6599238" y="4751388"/>
                <a:ext cx="49213" cy="268288"/>
              </a:xfrm>
              <a:custGeom>
                <a:avLst/>
                <a:gdLst>
                  <a:gd name="T0" fmla="*/ 0 w 31"/>
                  <a:gd name="T1" fmla="*/ 169 h 169"/>
                  <a:gd name="T2" fmla="*/ 31 w 31"/>
                  <a:gd name="T3" fmla="*/ 0 h 169"/>
                  <a:gd name="T4" fmla="*/ 0 w 31"/>
                  <a:gd name="T5" fmla="*/ 169 h 169"/>
                </a:gdLst>
                <a:ahLst/>
                <a:cxnLst>
                  <a:cxn ang="0">
                    <a:pos x="T0" y="T1"/>
                  </a:cxn>
                  <a:cxn ang="0">
                    <a:pos x="T2" y="T3"/>
                  </a:cxn>
                  <a:cxn ang="0">
                    <a:pos x="T4" y="T5"/>
                  </a:cxn>
                </a:cxnLst>
                <a:rect l="0" t="0" r="r" b="b"/>
                <a:pathLst>
                  <a:path w="31" h="169">
                    <a:moveTo>
                      <a:pt x="0" y="169"/>
                    </a:moveTo>
                    <a:lnTo>
                      <a:pt x="31" y="0"/>
                    </a:lnTo>
                    <a:lnTo>
                      <a:pt x="0" y="169"/>
                    </a:lnTo>
                    <a:close/>
                  </a:path>
                </a:pathLst>
              </a:custGeom>
              <a:solidFill>
                <a:srgbClr val="005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 name="Freeform 44">
                <a:extLst>
                  <a:ext uri="{FF2B5EF4-FFF2-40B4-BE49-F238E27FC236}">
                    <a16:creationId xmlns:a16="http://schemas.microsoft.com/office/drawing/2014/main" id="{015643FB-7485-4E46-AF09-438FA4ECB382}"/>
                  </a:ext>
                </a:extLst>
              </p:cNvPr>
              <p:cNvSpPr>
                <a:spLocks/>
              </p:cNvSpPr>
              <p:nvPr/>
            </p:nvSpPr>
            <p:spPr bwMode="auto">
              <a:xfrm>
                <a:off x="6599238" y="4751388"/>
                <a:ext cx="49213" cy="268288"/>
              </a:xfrm>
              <a:custGeom>
                <a:avLst/>
                <a:gdLst>
                  <a:gd name="T0" fmla="*/ 0 w 31"/>
                  <a:gd name="T1" fmla="*/ 169 h 169"/>
                  <a:gd name="T2" fmla="*/ 31 w 31"/>
                  <a:gd name="T3" fmla="*/ 0 h 169"/>
                  <a:gd name="T4" fmla="*/ 0 w 31"/>
                  <a:gd name="T5" fmla="*/ 169 h 169"/>
                </a:gdLst>
                <a:ahLst/>
                <a:cxnLst>
                  <a:cxn ang="0">
                    <a:pos x="T0" y="T1"/>
                  </a:cxn>
                  <a:cxn ang="0">
                    <a:pos x="T2" y="T3"/>
                  </a:cxn>
                  <a:cxn ang="0">
                    <a:pos x="T4" y="T5"/>
                  </a:cxn>
                </a:cxnLst>
                <a:rect l="0" t="0" r="r" b="b"/>
                <a:pathLst>
                  <a:path w="31" h="169">
                    <a:moveTo>
                      <a:pt x="0" y="169"/>
                    </a:moveTo>
                    <a:lnTo>
                      <a:pt x="31" y="0"/>
                    </a:lnTo>
                    <a:lnTo>
                      <a:pt x="0" y="1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60" name="Freeform 45">
                <a:extLst>
                  <a:ext uri="{FF2B5EF4-FFF2-40B4-BE49-F238E27FC236}">
                    <a16:creationId xmlns:a16="http://schemas.microsoft.com/office/drawing/2014/main" id="{6E3EB03C-98F5-48AE-AA36-7893FCD9E688}"/>
                  </a:ext>
                </a:extLst>
              </p:cNvPr>
              <p:cNvSpPr>
                <a:spLocks/>
              </p:cNvSpPr>
              <p:nvPr/>
            </p:nvSpPr>
            <p:spPr bwMode="auto">
              <a:xfrm>
                <a:off x="6599238" y="4751388"/>
                <a:ext cx="49213" cy="268288"/>
              </a:xfrm>
              <a:custGeom>
                <a:avLst/>
                <a:gdLst>
                  <a:gd name="T0" fmla="*/ 31 w 31"/>
                  <a:gd name="T1" fmla="*/ 0 h 169"/>
                  <a:gd name="T2" fmla="*/ 0 w 31"/>
                  <a:gd name="T3" fmla="*/ 169 h 169"/>
                  <a:gd name="T4" fmla="*/ 31 w 31"/>
                  <a:gd name="T5" fmla="*/ 0 h 169"/>
                </a:gdLst>
                <a:ahLst/>
                <a:cxnLst>
                  <a:cxn ang="0">
                    <a:pos x="T0" y="T1"/>
                  </a:cxn>
                  <a:cxn ang="0">
                    <a:pos x="T2" y="T3"/>
                  </a:cxn>
                  <a:cxn ang="0">
                    <a:pos x="T4" y="T5"/>
                  </a:cxn>
                </a:cxnLst>
                <a:rect l="0" t="0" r="r" b="b"/>
                <a:pathLst>
                  <a:path w="31" h="169">
                    <a:moveTo>
                      <a:pt x="31" y="0"/>
                    </a:moveTo>
                    <a:lnTo>
                      <a:pt x="0" y="169"/>
                    </a:lnTo>
                    <a:lnTo>
                      <a:pt x="31" y="0"/>
                    </a:lnTo>
                    <a:close/>
                  </a:path>
                </a:pathLst>
              </a:custGeom>
              <a:solidFill>
                <a:srgbClr val="D9D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61" name="Freeform 46">
                <a:extLst>
                  <a:ext uri="{FF2B5EF4-FFF2-40B4-BE49-F238E27FC236}">
                    <a16:creationId xmlns:a16="http://schemas.microsoft.com/office/drawing/2014/main" id="{CCFA8F7D-B057-4FD2-9B8F-05FD1AAEBA54}"/>
                  </a:ext>
                </a:extLst>
              </p:cNvPr>
              <p:cNvSpPr>
                <a:spLocks/>
              </p:cNvSpPr>
              <p:nvPr/>
            </p:nvSpPr>
            <p:spPr bwMode="auto">
              <a:xfrm>
                <a:off x="6599238" y="4751388"/>
                <a:ext cx="49213" cy="268288"/>
              </a:xfrm>
              <a:custGeom>
                <a:avLst/>
                <a:gdLst>
                  <a:gd name="T0" fmla="*/ 31 w 31"/>
                  <a:gd name="T1" fmla="*/ 0 h 169"/>
                  <a:gd name="T2" fmla="*/ 0 w 31"/>
                  <a:gd name="T3" fmla="*/ 169 h 169"/>
                  <a:gd name="T4" fmla="*/ 31 w 31"/>
                  <a:gd name="T5" fmla="*/ 0 h 169"/>
                </a:gdLst>
                <a:ahLst/>
                <a:cxnLst>
                  <a:cxn ang="0">
                    <a:pos x="T0" y="T1"/>
                  </a:cxn>
                  <a:cxn ang="0">
                    <a:pos x="T2" y="T3"/>
                  </a:cxn>
                  <a:cxn ang="0">
                    <a:pos x="T4" y="T5"/>
                  </a:cxn>
                </a:cxnLst>
                <a:rect l="0" t="0" r="r" b="b"/>
                <a:pathLst>
                  <a:path w="31" h="169">
                    <a:moveTo>
                      <a:pt x="31" y="0"/>
                    </a:moveTo>
                    <a:lnTo>
                      <a:pt x="0" y="169"/>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62" name="Freeform 47">
                <a:extLst>
                  <a:ext uri="{FF2B5EF4-FFF2-40B4-BE49-F238E27FC236}">
                    <a16:creationId xmlns:a16="http://schemas.microsoft.com/office/drawing/2014/main" id="{E29D9248-1030-43D8-B974-15FD39742EF9}"/>
                  </a:ext>
                </a:extLst>
              </p:cNvPr>
              <p:cNvSpPr>
                <a:spLocks/>
              </p:cNvSpPr>
              <p:nvPr/>
            </p:nvSpPr>
            <p:spPr bwMode="auto">
              <a:xfrm>
                <a:off x="6478588" y="3686175"/>
                <a:ext cx="358775" cy="1065213"/>
              </a:xfrm>
              <a:custGeom>
                <a:avLst/>
                <a:gdLst>
                  <a:gd name="T0" fmla="*/ 107 w 226"/>
                  <a:gd name="T1" fmla="*/ 671 h 671"/>
                  <a:gd name="T2" fmla="*/ 226 w 226"/>
                  <a:gd name="T3" fmla="*/ 0 h 671"/>
                  <a:gd name="T4" fmla="*/ 94 w 226"/>
                  <a:gd name="T5" fmla="*/ 0 h 671"/>
                  <a:gd name="T6" fmla="*/ 0 w 226"/>
                  <a:gd name="T7" fmla="*/ 671 h 671"/>
                  <a:gd name="T8" fmla="*/ 107 w 226"/>
                  <a:gd name="T9" fmla="*/ 671 h 671"/>
                </a:gdLst>
                <a:ahLst/>
                <a:cxnLst>
                  <a:cxn ang="0">
                    <a:pos x="T0" y="T1"/>
                  </a:cxn>
                  <a:cxn ang="0">
                    <a:pos x="T2" y="T3"/>
                  </a:cxn>
                  <a:cxn ang="0">
                    <a:pos x="T4" y="T5"/>
                  </a:cxn>
                  <a:cxn ang="0">
                    <a:pos x="T6" y="T7"/>
                  </a:cxn>
                  <a:cxn ang="0">
                    <a:pos x="T8" y="T9"/>
                  </a:cxn>
                </a:cxnLst>
                <a:rect l="0" t="0" r="r" b="b"/>
                <a:pathLst>
                  <a:path w="226" h="671">
                    <a:moveTo>
                      <a:pt x="107" y="671"/>
                    </a:moveTo>
                    <a:lnTo>
                      <a:pt x="226" y="0"/>
                    </a:lnTo>
                    <a:lnTo>
                      <a:pt x="94" y="0"/>
                    </a:lnTo>
                    <a:lnTo>
                      <a:pt x="0" y="671"/>
                    </a:lnTo>
                    <a:lnTo>
                      <a:pt x="107" y="671"/>
                    </a:lnTo>
                    <a:close/>
                  </a:path>
                </a:pathLst>
              </a:custGeom>
              <a:solidFill>
                <a:srgbClr val="529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63" name="Freeform 48">
                <a:extLst>
                  <a:ext uri="{FF2B5EF4-FFF2-40B4-BE49-F238E27FC236}">
                    <a16:creationId xmlns:a16="http://schemas.microsoft.com/office/drawing/2014/main" id="{64483D86-8859-47D6-829D-212E71D15504}"/>
                  </a:ext>
                </a:extLst>
              </p:cNvPr>
              <p:cNvSpPr>
                <a:spLocks/>
              </p:cNvSpPr>
              <p:nvPr/>
            </p:nvSpPr>
            <p:spPr bwMode="auto">
              <a:xfrm>
                <a:off x="6176963" y="5821363"/>
                <a:ext cx="282575" cy="1068388"/>
              </a:xfrm>
              <a:custGeom>
                <a:avLst/>
                <a:gdLst>
                  <a:gd name="T0" fmla="*/ 0 w 178"/>
                  <a:gd name="T1" fmla="*/ 673 h 673"/>
                  <a:gd name="T2" fmla="*/ 59 w 178"/>
                  <a:gd name="T3" fmla="*/ 673 h 673"/>
                  <a:gd name="T4" fmla="*/ 178 w 178"/>
                  <a:gd name="T5" fmla="*/ 0 h 673"/>
                  <a:gd name="T6" fmla="*/ 94 w 178"/>
                  <a:gd name="T7" fmla="*/ 0 h 673"/>
                  <a:gd name="T8" fmla="*/ 0 w 178"/>
                  <a:gd name="T9" fmla="*/ 673 h 673"/>
                </a:gdLst>
                <a:ahLst/>
                <a:cxnLst>
                  <a:cxn ang="0">
                    <a:pos x="T0" y="T1"/>
                  </a:cxn>
                  <a:cxn ang="0">
                    <a:pos x="T2" y="T3"/>
                  </a:cxn>
                  <a:cxn ang="0">
                    <a:pos x="T4" y="T5"/>
                  </a:cxn>
                  <a:cxn ang="0">
                    <a:pos x="T6" y="T7"/>
                  </a:cxn>
                  <a:cxn ang="0">
                    <a:pos x="T8" y="T9"/>
                  </a:cxn>
                </a:cxnLst>
                <a:rect l="0" t="0" r="r" b="b"/>
                <a:pathLst>
                  <a:path w="178" h="673">
                    <a:moveTo>
                      <a:pt x="0" y="673"/>
                    </a:moveTo>
                    <a:lnTo>
                      <a:pt x="59" y="673"/>
                    </a:lnTo>
                    <a:lnTo>
                      <a:pt x="178" y="0"/>
                    </a:lnTo>
                    <a:lnTo>
                      <a:pt x="94" y="0"/>
                    </a:lnTo>
                    <a:lnTo>
                      <a:pt x="0" y="673"/>
                    </a:lnTo>
                    <a:close/>
                  </a:path>
                </a:pathLst>
              </a:custGeom>
              <a:solidFill>
                <a:srgbClr val="529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64" name="Freeform 49">
                <a:extLst>
                  <a:ext uri="{FF2B5EF4-FFF2-40B4-BE49-F238E27FC236}">
                    <a16:creationId xmlns:a16="http://schemas.microsoft.com/office/drawing/2014/main" id="{7AEE66D4-DFBE-4344-B128-EC58A758A3B6}"/>
                  </a:ext>
                </a:extLst>
              </p:cNvPr>
              <p:cNvSpPr>
                <a:spLocks/>
              </p:cNvSpPr>
              <p:nvPr/>
            </p:nvSpPr>
            <p:spPr bwMode="auto">
              <a:xfrm>
                <a:off x="6326188" y="4751388"/>
                <a:ext cx="322263" cy="1069975"/>
              </a:xfrm>
              <a:custGeom>
                <a:avLst/>
                <a:gdLst>
                  <a:gd name="T0" fmla="*/ 96 w 203"/>
                  <a:gd name="T1" fmla="*/ 0 h 674"/>
                  <a:gd name="T2" fmla="*/ 0 w 203"/>
                  <a:gd name="T3" fmla="*/ 674 h 674"/>
                  <a:gd name="T4" fmla="*/ 84 w 203"/>
                  <a:gd name="T5" fmla="*/ 674 h 674"/>
                  <a:gd name="T6" fmla="*/ 172 w 203"/>
                  <a:gd name="T7" fmla="*/ 169 h 674"/>
                  <a:gd name="T8" fmla="*/ 203 w 203"/>
                  <a:gd name="T9" fmla="*/ 0 h 674"/>
                  <a:gd name="T10" fmla="*/ 96 w 203"/>
                  <a:gd name="T11" fmla="*/ 0 h 674"/>
                </a:gdLst>
                <a:ahLst/>
                <a:cxnLst>
                  <a:cxn ang="0">
                    <a:pos x="T0" y="T1"/>
                  </a:cxn>
                  <a:cxn ang="0">
                    <a:pos x="T2" y="T3"/>
                  </a:cxn>
                  <a:cxn ang="0">
                    <a:pos x="T4" y="T5"/>
                  </a:cxn>
                  <a:cxn ang="0">
                    <a:pos x="T6" y="T7"/>
                  </a:cxn>
                  <a:cxn ang="0">
                    <a:pos x="T8" y="T9"/>
                  </a:cxn>
                  <a:cxn ang="0">
                    <a:pos x="T10" y="T11"/>
                  </a:cxn>
                </a:cxnLst>
                <a:rect l="0" t="0" r="r" b="b"/>
                <a:pathLst>
                  <a:path w="203" h="674">
                    <a:moveTo>
                      <a:pt x="96" y="0"/>
                    </a:moveTo>
                    <a:lnTo>
                      <a:pt x="0" y="674"/>
                    </a:lnTo>
                    <a:lnTo>
                      <a:pt x="84" y="674"/>
                    </a:lnTo>
                    <a:lnTo>
                      <a:pt x="172" y="169"/>
                    </a:lnTo>
                    <a:lnTo>
                      <a:pt x="203" y="0"/>
                    </a:lnTo>
                    <a:lnTo>
                      <a:pt x="96" y="0"/>
                    </a:lnTo>
                    <a:close/>
                  </a:path>
                </a:pathLst>
              </a:custGeom>
              <a:solidFill>
                <a:srgbClr val="529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65" name="Freeform 50">
                <a:extLst>
                  <a:ext uri="{FF2B5EF4-FFF2-40B4-BE49-F238E27FC236}">
                    <a16:creationId xmlns:a16="http://schemas.microsoft.com/office/drawing/2014/main" id="{322694AB-8125-48E0-B171-9600D57CD271}"/>
                  </a:ext>
                </a:extLst>
              </p:cNvPr>
              <p:cNvSpPr>
                <a:spLocks/>
              </p:cNvSpPr>
              <p:nvPr/>
            </p:nvSpPr>
            <p:spPr bwMode="auto">
              <a:xfrm>
                <a:off x="6627813" y="2617788"/>
                <a:ext cx="395288" cy="1068388"/>
              </a:xfrm>
              <a:custGeom>
                <a:avLst/>
                <a:gdLst>
                  <a:gd name="T0" fmla="*/ 95 w 249"/>
                  <a:gd name="T1" fmla="*/ 0 h 673"/>
                  <a:gd name="T2" fmla="*/ 0 w 249"/>
                  <a:gd name="T3" fmla="*/ 673 h 673"/>
                  <a:gd name="T4" fmla="*/ 132 w 249"/>
                  <a:gd name="T5" fmla="*/ 673 h 673"/>
                  <a:gd name="T6" fmla="*/ 185 w 249"/>
                  <a:gd name="T7" fmla="*/ 366 h 673"/>
                  <a:gd name="T8" fmla="*/ 249 w 249"/>
                  <a:gd name="T9" fmla="*/ 0 h 673"/>
                  <a:gd name="T10" fmla="*/ 95 w 249"/>
                  <a:gd name="T11" fmla="*/ 0 h 673"/>
                </a:gdLst>
                <a:ahLst/>
                <a:cxnLst>
                  <a:cxn ang="0">
                    <a:pos x="T0" y="T1"/>
                  </a:cxn>
                  <a:cxn ang="0">
                    <a:pos x="T2" y="T3"/>
                  </a:cxn>
                  <a:cxn ang="0">
                    <a:pos x="T4" y="T5"/>
                  </a:cxn>
                  <a:cxn ang="0">
                    <a:pos x="T6" y="T7"/>
                  </a:cxn>
                  <a:cxn ang="0">
                    <a:pos x="T8" y="T9"/>
                  </a:cxn>
                  <a:cxn ang="0">
                    <a:pos x="T10" y="T11"/>
                  </a:cxn>
                </a:cxnLst>
                <a:rect l="0" t="0" r="r" b="b"/>
                <a:pathLst>
                  <a:path w="249" h="673">
                    <a:moveTo>
                      <a:pt x="95" y="0"/>
                    </a:moveTo>
                    <a:lnTo>
                      <a:pt x="0" y="673"/>
                    </a:lnTo>
                    <a:lnTo>
                      <a:pt x="132" y="673"/>
                    </a:lnTo>
                    <a:lnTo>
                      <a:pt x="185" y="366"/>
                    </a:lnTo>
                    <a:lnTo>
                      <a:pt x="249" y="0"/>
                    </a:lnTo>
                    <a:lnTo>
                      <a:pt x="95" y="0"/>
                    </a:lnTo>
                    <a:close/>
                  </a:path>
                </a:pathLst>
              </a:custGeom>
              <a:solidFill>
                <a:srgbClr val="276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66" name="Freeform 51">
                <a:extLst>
                  <a:ext uri="{FF2B5EF4-FFF2-40B4-BE49-F238E27FC236}">
                    <a16:creationId xmlns:a16="http://schemas.microsoft.com/office/drawing/2014/main" id="{EE3460C2-5A7D-425E-8F66-9C5C007C2250}"/>
                  </a:ext>
                </a:extLst>
              </p:cNvPr>
              <p:cNvSpPr>
                <a:spLocks/>
              </p:cNvSpPr>
              <p:nvPr/>
            </p:nvSpPr>
            <p:spPr bwMode="auto">
              <a:xfrm>
                <a:off x="5810250" y="7956550"/>
                <a:ext cx="271463" cy="1543050"/>
              </a:xfrm>
              <a:custGeom>
                <a:avLst/>
                <a:gdLst>
                  <a:gd name="T0" fmla="*/ 136 w 171"/>
                  <a:gd name="T1" fmla="*/ 0 h 972"/>
                  <a:gd name="T2" fmla="*/ 0 w 171"/>
                  <a:gd name="T3" fmla="*/ 972 h 972"/>
                  <a:gd name="T4" fmla="*/ 171 w 171"/>
                  <a:gd name="T5" fmla="*/ 0 h 972"/>
                  <a:gd name="T6" fmla="*/ 136 w 171"/>
                  <a:gd name="T7" fmla="*/ 0 h 972"/>
                </a:gdLst>
                <a:ahLst/>
                <a:cxnLst>
                  <a:cxn ang="0">
                    <a:pos x="T0" y="T1"/>
                  </a:cxn>
                  <a:cxn ang="0">
                    <a:pos x="T2" y="T3"/>
                  </a:cxn>
                  <a:cxn ang="0">
                    <a:pos x="T4" y="T5"/>
                  </a:cxn>
                  <a:cxn ang="0">
                    <a:pos x="T6" y="T7"/>
                  </a:cxn>
                </a:cxnLst>
                <a:rect l="0" t="0" r="r" b="b"/>
                <a:pathLst>
                  <a:path w="171" h="972">
                    <a:moveTo>
                      <a:pt x="136" y="0"/>
                    </a:moveTo>
                    <a:lnTo>
                      <a:pt x="0" y="972"/>
                    </a:lnTo>
                    <a:lnTo>
                      <a:pt x="171" y="0"/>
                    </a:lnTo>
                    <a:lnTo>
                      <a:pt x="136" y="0"/>
                    </a:lnTo>
                    <a:close/>
                  </a:path>
                </a:pathLst>
              </a:custGeom>
              <a:solidFill>
                <a:srgbClr val="A6C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67" name="Freeform 52">
                <a:extLst>
                  <a:ext uri="{FF2B5EF4-FFF2-40B4-BE49-F238E27FC236}">
                    <a16:creationId xmlns:a16="http://schemas.microsoft.com/office/drawing/2014/main" id="{46A0B651-DC09-4BB1-A33E-34C5AB292B56}"/>
                  </a:ext>
                </a:extLst>
              </p:cNvPr>
              <p:cNvSpPr>
                <a:spLocks/>
              </p:cNvSpPr>
              <p:nvPr/>
            </p:nvSpPr>
            <p:spPr bwMode="auto">
              <a:xfrm>
                <a:off x="6026150" y="6889750"/>
                <a:ext cx="244475" cy="1066800"/>
              </a:xfrm>
              <a:custGeom>
                <a:avLst/>
                <a:gdLst>
                  <a:gd name="T0" fmla="*/ 95 w 154"/>
                  <a:gd name="T1" fmla="*/ 0 h 672"/>
                  <a:gd name="T2" fmla="*/ 0 w 154"/>
                  <a:gd name="T3" fmla="*/ 672 h 672"/>
                  <a:gd name="T4" fmla="*/ 35 w 154"/>
                  <a:gd name="T5" fmla="*/ 672 h 672"/>
                  <a:gd name="T6" fmla="*/ 103 w 154"/>
                  <a:gd name="T7" fmla="*/ 290 h 672"/>
                  <a:gd name="T8" fmla="*/ 154 w 154"/>
                  <a:gd name="T9" fmla="*/ 0 h 672"/>
                  <a:gd name="T10" fmla="*/ 95 w 154"/>
                  <a:gd name="T11" fmla="*/ 0 h 672"/>
                </a:gdLst>
                <a:ahLst/>
                <a:cxnLst>
                  <a:cxn ang="0">
                    <a:pos x="T0" y="T1"/>
                  </a:cxn>
                  <a:cxn ang="0">
                    <a:pos x="T2" y="T3"/>
                  </a:cxn>
                  <a:cxn ang="0">
                    <a:pos x="T4" y="T5"/>
                  </a:cxn>
                  <a:cxn ang="0">
                    <a:pos x="T6" y="T7"/>
                  </a:cxn>
                  <a:cxn ang="0">
                    <a:pos x="T8" y="T9"/>
                  </a:cxn>
                  <a:cxn ang="0">
                    <a:pos x="T10" y="T11"/>
                  </a:cxn>
                </a:cxnLst>
                <a:rect l="0" t="0" r="r" b="b"/>
                <a:pathLst>
                  <a:path w="154" h="672">
                    <a:moveTo>
                      <a:pt x="95" y="0"/>
                    </a:moveTo>
                    <a:lnTo>
                      <a:pt x="0" y="672"/>
                    </a:lnTo>
                    <a:lnTo>
                      <a:pt x="35" y="672"/>
                    </a:lnTo>
                    <a:lnTo>
                      <a:pt x="103" y="290"/>
                    </a:lnTo>
                    <a:lnTo>
                      <a:pt x="154" y="0"/>
                    </a:lnTo>
                    <a:lnTo>
                      <a:pt x="95" y="0"/>
                    </a:lnTo>
                    <a:close/>
                  </a:path>
                </a:pathLst>
              </a:custGeom>
              <a:solidFill>
                <a:srgbClr val="A6C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68" name="Freeform 53">
                <a:extLst>
                  <a:ext uri="{FF2B5EF4-FFF2-40B4-BE49-F238E27FC236}">
                    <a16:creationId xmlns:a16="http://schemas.microsoft.com/office/drawing/2014/main" id="{D3EB14A2-76A5-438A-A00E-621928A4D012}"/>
                  </a:ext>
                </a:extLst>
              </p:cNvPr>
              <p:cNvSpPr>
                <a:spLocks/>
              </p:cNvSpPr>
              <p:nvPr/>
            </p:nvSpPr>
            <p:spPr bwMode="auto">
              <a:xfrm>
                <a:off x="6308725" y="3686175"/>
                <a:ext cx="319088" cy="1065213"/>
              </a:xfrm>
              <a:custGeom>
                <a:avLst/>
                <a:gdLst>
                  <a:gd name="T0" fmla="*/ 0 w 201"/>
                  <a:gd name="T1" fmla="*/ 671 h 671"/>
                  <a:gd name="T2" fmla="*/ 107 w 201"/>
                  <a:gd name="T3" fmla="*/ 671 h 671"/>
                  <a:gd name="T4" fmla="*/ 201 w 201"/>
                  <a:gd name="T5" fmla="*/ 0 h 671"/>
                  <a:gd name="T6" fmla="*/ 72 w 201"/>
                  <a:gd name="T7" fmla="*/ 0 h 671"/>
                  <a:gd name="T8" fmla="*/ 0 w 201"/>
                  <a:gd name="T9" fmla="*/ 671 h 671"/>
                </a:gdLst>
                <a:ahLst/>
                <a:cxnLst>
                  <a:cxn ang="0">
                    <a:pos x="T0" y="T1"/>
                  </a:cxn>
                  <a:cxn ang="0">
                    <a:pos x="T2" y="T3"/>
                  </a:cxn>
                  <a:cxn ang="0">
                    <a:pos x="T4" y="T5"/>
                  </a:cxn>
                  <a:cxn ang="0">
                    <a:pos x="T6" y="T7"/>
                  </a:cxn>
                  <a:cxn ang="0">
                    <a:pos x="T8" y="T9"/>
                  </a:cxn>
                </a:cxnLst>
                <a:rect l="0" t="0" r="r" b="b"/>
                <a:pathLst>
                  <a:path w="201" h="671">
                    <a:moveTo>
                      <a:pt x="0" y="671"/>
                    </a:moveTo>
                    <a:lnTo>
                      <a:pt x="107" y="671"/>
                    </a:lnTo>
                    <a:lnTo>
                      <a:pt x="201" y="0"/>
                    </a:lnTo>
                    <a:lnTo>
                      <a:pt x="72" y="0"/>
                    </a:lnTo>
                    <a:lnTo>
                      <a:pt x="0" y="671"/>
                    </a:lnTo>
                    <a:close/>
                  </a:path>
                </a:pathLst>
              </a:custGeom>
              <a:solidFill>
                <a:srgbClr val="35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69" name="Freeform 54">
                <a:extLst>
                  <a:ext uri="{FF2B5EF4-FFF2-40B4-BE49-F238E27FC236}">
                    <a16:creationId xmlns:a16="http://schemas.microsoft.com/office/drawing/2014/main" id="{BF617ABF-2784-4208-B555-1BA59DD5C7B4}"/>
                  </a:ext>
                </a:extLst>
              </p:cNvPr>
              <p:cNvSpPr>
                <a:spLocks/>
              </p:cNvSpPr>
              <p:nvPr/>
            </p:nvSpPr>
            <p:spPr bwMode="auto">
              <a:xfrm>
                <a:off x="6084888" y="5821363"/>
                <a:ext cx="241300" cy="1068388"/>
              </a:xfrm>
              <a:custGeom>
                <a:avLst/>
                <a:gdLst>
                  <a:gd name="T0" fmla="*/ 70 w 152"/>
                  <a:gd name="T1" fmla="*/ 0 h 673"/>
                  <a:gd name="T2" fmla="*/ 0 w 152"/>
                  <a:gd name="T3" fmla="*/ 673 h 673"/>
                  <a:gd name="T4" fmla="*/ 58 w 152"/>
                  <a:gd name="T5" fmla="*/ 673 h 673"/>
                  <a:gd name="T6" fmla="*/ 152 w 152"/>
                  <a:gd name="T7" fmla="*/ 0 h 673"/>
                  <a:gd name="T8" fmla="*/ 70 w 152"/>
                  <a:gd name="T9" fmla="*/ 0 h 673"/>
                </a:gdLst>
                <a:ahLst/>
                <a:cxnLst>
                  <a:cxn ang="0">
                    <a:pos x="T0" y="T1"/>
                  </a:cxn>
                  <a:cxn ang="0">
                    <a:pos x="T2" y="T3"/>
                  </a:cxn>
                  <a:cxn ang="0">
                    <a:pos x="T4" y="T5"/>
                  </a:cxn>
                  <a:cxn ang="0">
                    <a:pos x="T6" y="T7"/>
                  </a:cxn>
                  <a:cxn ang="0">
                    <a:pos x="T8" y="T9"/>
                  </a:cxn>
                </a:cxnLst>
                <a:rect l="0" t="0" r="r" b="b"/>
                <a:pathLst>
                  <a:path w="152" h="673">
                    <a:moveTo>
                      <a:pt x="70" y="0"/>
                    </a:moveTo>
                    <a:lnTo>
                      <a:pt x="0" y="673"/>
                    </a:lnTo>
                    <a:lnTo>
                      <a:pt x="58" y="673"/>
                    </a:lnTo>
                    <a:lnTo>
                      <a:pt x="152" y="0"/>
                    </a:lnTo>
                    <a:lnTo>
                      <a:pt x="70" y="0"/>
                    </a:lnTo>
                    <a:close/>
                  </a:path>
                </a:pathLst>
              </a:custGeom>
              <a:solidFill>
                <a:srgbClr val="35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70" name="Freeform 55">
                <a:extLst>
                  <a:ext uri="{FF2B5EF4-FFF2-40B4-BE49-F238E27FC236}">
                    <a16:creationId xmlns:a16="http://schemas.microsoft.com/office/drawing/2014/main" id="{77AC99B1-76DD-4E07-86C6-ED41BC5824DD}"/>
                  </a:ext>
                </a:extLst>
              </p:cNvPr>
              <p:cNvSpPr>
                <a:spLocks/>
              </p:cNvSpPr>
              <p:nvPr/>
            </p:nvSpPr>
            <p:spPr bwMode="auto">
              <a:xfrm>
                <a:off x="6196013" y="4751388"/>
                <a:ext cx="282575" cy="1069975"/>
              </a:xfrm>
              <a:custGeom>
                <a:avLst/>
                <a:gdLst>
                  <a:gd name="T0" fmla="*/ 0 w 178"/>
                  <a:gd name="T1" fmla="*/ 674 h 674"/>
                  <a:gd name="T2" fmla="*/ 82 w 178"/>
                  <a:gd name="T3" fmla="*/ 674 h 674"/>
                  <a:gd name="T4" fmla="*/ 178 w 178"/>
                  <a:gd name="T5" fmla="*/ 0 h 674"/>
                  <a:gd name="T6" fmla="*/ 71 w 178"/>
                  <a:gd name="T7" fmla="*/ 0 h 674"/>
                  <a:gd name="T8" fmla="*/ 0 w 178"/>
                  <a:gd name="T9" fmla="*/ 674 h 674"/>
                </a:gdLst>
                <a:ahLst/>
                <a:cxnLst>
                  <a:cxn ang="0">
                    <a:pos x="T0" y="T1"/>
                  </a:cxn>
                  <a:cxn ang="0">
                    <a:pos x="T2" y="T3"/>
                  </a:cxn>
                  <a:cxn ang="0">
                    <a:pos x="T4" y="T5"/>
                  </a:cxn>
                  <a:cxn ang="0">
                    <a:pos x="T6" y="T7"/>
                  </a:cxn>
                  <a:cxn ang="0">
                    <a:pos x="T8" y="T9"/>
                  </a:cxn>
                </a:cxnLst>
                <a:rect l="0" t="0" r="r" b="b"/>
                <a:pathLst>
                  <a:path w="178" h="674">
                    <a:moveTo>
                      <a:pt x="0" y="674"/>
                    </a:moveTo>
                    <a:lnTo>
                      <a:pt x="82" y="674"/>
                    </a:lnTo>
                    <a:lnTo>
                      <a:pt x="178" y="0"/>
                    </a:lnTo>
                    <a:lnTo>
                      <a:pt x="71" y="0"/>
                    </a:lnTo>
                    <a:lnTo>
                      <a:pt x="0" y="674"/>
                    </a:lnTo>
                    <a:close/>
                  </a:path>
                </a:pathLst>
              </a:custGeom>
              <a:solidFill>
                <a:srgbClr val="35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71" name="Freeform 56">
                <a:extLst>
                  <a:ext uri="{FF2B5EF4-FFF2-40B4-BE49-F238E27FC236}">
                    <a16:creationId xmlns:a16="http://schemas.microsoft.com/office/drawing/2014/main" id="{D63A9356-0127-471B-9E00-CA8FE9D7A338}"/>
                  </a:ext>
                </a:extLst>
              </p:cNvPr>
              <p:cNvSpPr>
                <a:spLocks/>
              </p:cNvSpPr>
              <p:nvPr/>
            </p:nvSpPr>
            <p:spPr bwMode="auto">
              <a:xfrm>
                <a:off x="6423025" y="2617788"/>
                <a:ext cx="355600" cy="1068388"/>
              </a:xfrm>
              <a:custGeom>
                <a:avLst/>
                <a:gdLst>
                  <a:gd name="T0" fmla="*/ 129 w 224"/>
                  <a:gd name="T1" fmla="*/ 673 h 673"/>
                  <a:gd name="T2" fmla="*/ 224 w 224"/>
                  <a:gd name="T3" fmla="*/ 0 h 673"/>
                  <a:gd name="T4" fmla="*/ 70 w 224"/>
                  <a:gd name="T5" fmla="*/ 0 h 673"/>
                  <a:gd name="T6" fmla="*/ 0 w 224"/>
                  <a:gd name="T7" fmla="*/ 673 h 673"/>
                  <a:gd name="T8" fmla="*/ 129 w 224"/>
                  <a:gd name="T9" fmla="*/ 673 h 673"/>
                </a:gdLst>
                <a:ahLst/>
                <a:cxnLst>
                  <a:cxn ang="0">
                    <a:pos x="T0" y="T1"/>
                  </a:cxn>
                  <a:cxn ang="0">
                    <a:pos x="T2" y="T3"/>
                  </a:cxn>
                  <a:cxn ang="0">
                    <a:pos x="T4" y="T5"/>
                  </a:cxn>
                  <a:cxn ang="0">
                    <a:pos x="T6" y="T7"/>
                  </a:cxn>
                  <a:cxn ang="0">
                    <a:pos x="T8" y="T9"/>
                  </a:cxn>
                </a:cxnLst>
                <a:rect l="0" t="0" r="r" b="b"/>
                <a:pathLst>
                  <a:path w="224" h="673">
                    <a:moveTo>
                      <a:pt x="129" y="673"/>
                    </a:moveTo>
                    <a:lnTo>
                      <a:pt x="224" y="0"/>
                    </a:lnTo>
                    <a:lnTo>
                      <a:pt x="70" y="0"/>
                    </a:lnTo>
                    <a:lnTo>
                      <a:pt x="0" y="673"/>
                    </a:lnTo>
                    <a:lnTo>
                      <a:pt x="129" y="673"/>
                    </a:lnTo>
                    <a:close/>
                  </a:path>
                </a:pathLst>
              </a:custGeom>
              <a:solidFill>
                <a:srgbClr val="195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72" name="Freeform 57">
                <a:extLst>
                  <a:ext uri="{FF2B5EF4-FFF2-40B4-BE49-F238E27FC236}">
                    <a16:creationId xmlns:a16="http://schemas.microsoft.com/office/drawing/2014/main" id="{8DF87FB2-3B01-4DBF-95C3-3914FE3AC6C6}"/>
                  </a:ext>
                </a:extLst>
              </p:cNvPr>
              <p:cNvSpPr>
                <a:spLocks/>
              </p:cNvSpPr>
              <p:nvPr/>
            </p:nvSpPr>
            <p:spPr bwMode="auto">
              <a:xfrm>
                <a:off x="5810250" y="7956550"/>
                <a:ext cx="215900" cy="1543050"/>
              </a:xfrm>
              <a:custGeom>
                <a:avLst/>
                <a:gdLst>
                  <a:gd name="T0" fmla="*/ 102 w 136"/>
                  <a:gd name="T1" fmla="*/ 0 h 972"/>
                  <a:gd name="T2" fmla="*/ 0 w 136"/>
                  <a:gd name="T3" fmla="*/ 972 h 972"/>
                  <a:gd name="T4" fmla="*/ 136 w 136"/>
                  <a:gd name="T5" fmla="*/ 0 h 972"/>
                  <a:gd name="T6" fmla="*/ 102 w 136"/>
                  <a:gd name="T7" fmla="*/ 0 h 972"/>
                </a:gdLst>
                <a:ahLst/>
                <a:cxnLst>
                  <a:cxn ang="0">
                    <a:pos x="T0" y="T1"/>
                  </a:cxn>
                  <a:cxn ang="0">
                    <a:pos x="T2" y="T3"/>
                  </a:cxn>
                  <a:cxn ang="0">
                    <a:pos x="T4" y="T5"/>
                  </a:cxn>
                  <a:cxn ang="0">
                    <a:pos x="T6" y="T7"/>
                  </a:cxn>
                </a:cxnLst>
                <a:rect l="0" t="0" r="r" b="b"/>
                <a:pathLst>
                  <a:path w="136" h="972">
                    <a:moveTo>
                      <a:pt x="102" y="0"/>
                    </a:moveTo>
                    <a:lnTo>
                      <a:pt x="0" y="972"/>
                    </a:lnTo>
                    <a:lnTo>
                      <a:pt x="136" y="0"/>
                    </a:lnTo>
                    <a:lnTo>
                      <a:pt x="102" y="0"/>
                    </a:lnTo>
                    <a:close/>
                  </a:path>
                </a:pathLst>
              </a:custGeom>
              <a:solidFill>
                <a:srgbClr val="9CC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73" name="Freeform 58">
                <a:extLst>
                  <a:ext uri="{FF2B5EF4-FFF2-40B4-BE49-F238E27FC236}">
                    <a16:creationId xmlns:a16="http://schemas.microsoft.com/office/drawing/2014/main" id="{4260F754-C50B-4817-B167-2094DB5D5489}"/>
                  </a:ext>
                </a:extLst>
              </p:cNvPr>
              <p:cNvSpPr>
                <a:spLocks/>
              </p:cNvSpPr>
              <p:nvPr/>
            </p:nvSpPr>
            <p:spPr bwMode="auto">
              <a:xfrm>
                <a:off x="5972175" y="6889750"/>
                <a:ext cx="204788" cy="1066800"/>
              </a:xfrm>
              <a:custGeom>
                <a:avLst/>
                <a:gdLst>
                  <a:gd name="T0" fmla="*/ 0 w 129"/>
                  <a:gd name="T1" fmla="*/ 672 h 672"/>
                  <a:gd name="T2" fmla="*/ 34 w 129"/>
                  <a:gd name="T3" fmla="*/ 672 h 672"/>
                  <a:gd name="T4" fmla="*/ 129 w 129"/>
                  <a:gd name="T5" fmla="*/ 0 h 672"/>
                  <a:gd name="T6" fmla="*/ 71 w 129"/>
                  <a:gd name="T7" fmla="*/ 0 h 672"/>
                  <a:gd name="T8" fmla="*/ 0 w 129"/>
                  <a:gd name="T9" fmla="*/ 672 h 672"/>
                </a:gdLst>
                <a:ahLst/>
                <a:cxnLst>
                  <a:cxn ang="0">
                    <a:pos x="T0" y="T1"/>
                  </a:cxn>
                  <a:cxn ang="0">
                    <a:pos x="T2" y="T3"/>
                  </a:cxn>
                  <a:cxn ang="0">
                    <a:pos x="T4" y="T5"/>
                  </a:cxn>
                  <a:cxn ang="0">
                    <a:pos x="T6" y="T7"/>
                  </a:cxn>
                  <a:cxn ang="0">
                    <a:pos x="T8" y="T9"/>
                  </a:cxn>
                </a:cxnLst>
                <a:rect l="0" t="0" r="r" b="b"/>
                <a:pathLst>
                  <a:path w="129" h="672">
                    <a:moveTo>
                      <a:pt x="0" y="672"/>
                    </a:moveTo>
                    <a:lnTo>
                      <a:pt x="34" y="672"/>
                    </a:lnTo>
                    <a:lnTo>
                      <a:pt x="129" y="0"/>
                    </a:lnTo>
                    <a:lnTo>
                      <a:pt x="71" y="0"/>
                    </a:lnTo>
                    <a:lnTo>
                      <a:pt x="0" y="672"/>
                    </a:lnTo>
                    <a:close/>
                  </a:path>
                </a:pathLst>
              </a:custGeom>
              <a:solidFill>
                <a:srgbClr val="9CC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74" name="Freeform 73">
                <a:extLst>
                  <a:ext uri="{FF2B5EF4-FFF2-40B4-BE49-F238E27FC236}">
                    <a16:creationId xmlns:a16="http://schemas.microsoft.com/office/drawing/2014/main" id="{88FE6901-BCAD-42F3-BEA5-F5A2C4B39653}"/>
                  </a:ext>
                </a:extLst>
              </p:cNvPr>
              <p:cNvSpPr>
                <a:spLocks/>
              </p:cNvSpPr>
              <p:nvPr/>
            </p:nvSpPr>
            <p:spPr bwMode="auto">
              <a:xfrm>
                <a:off x="5519738" y="990600"/>
                <a:ext cx="1027113" cy="3203575"/>
              </a:xfrm>
              <a:custGeom>
                <a:avLst/>
                <a:gdLst>
                  <a:gd name="T0" fmla="*/ 0 w 647"/>
                  <a:gd name="T1" fmla="*/ 0 h 2018"/>
                  <a:gd name="T2" fmla="*/ 0 w 647"/>
                  <a:gd name="T3" fmla="*/ 2018 h 2018"/>
                  <a:gd name="T4" fmla="*/ 290 w 647"/>
                  <a:gd name="T5" fmla="*/ 2018 h 2018"/>
                  <a:gd name="T6" fmla="*/ 647 w 647"/>
                  <a:gd name="T7" fmla="*/ 0 h 2018"/>
                </a:gdLst>
                <a:ahLst/>
                <a:cxnLst>
                  <a:cxn ang="0">
                    <a:pos x="T0" y="T1"/>
                  </a:cxn>
                  <a:cxn ang="0">
                    <a:pos x="T2" y="T3"/>
                  </a:cxn>
                  <a:cxn ang="0">
                    <a:pos x="T4" y="T5"/>
                  </a:cxn>
                  <a:cxn ang="0">
                    <a:pos x="T6" y="T7"/>
                  </a:cxn>
                </a:cxnLst>
                <a:rect l="0" t="0" r="r" b="b"/>
                <a:pathLst>
                  <a:path w="647" h="2018">
                    <a:moveTo>
                      <a:pt x="0" y="0"/>
                    </a:moveTo>
                    <a:lnTo>
                      <a:pt x="0" y="2018"/>
                    </a:lnTo>
                    <a:lnTo>
                      <a:pt x="290" y="2018"/>
                    </a:lnTo>
                    <a:lnTo>
                      <a:pt x="6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nvGrpSpPr>
              <p:cNvPr id="275" name="Group 274">
                <a:extLst>
                  <a:ext uri="{FF2B5EF4-FFF2-40B4-BE49-F238E27FC236}">
                    <a16:creationId xmlns:a16="http://schemas.microsoft.com/office/drawing/2014/main" id="{E580B487-3FDE-406A-A6D4-68A740AAD08E}"/>
                  </a:ext>
                </a:extLst>
              </p:cNvPr>
              <p:cNvGrpSpPr/>
              <p:nvPr/>
            </p:nvGrpSpPr>
            <p:grpSpPr>
              <a:xfrm>
                <a:off x="4595813" y="2617788"/>
                <a:ext cx="2427288" cy="5338762"/>
                <a:chOff x="10801351" y="2617788"/>
                <a:chExt cx="2427288" cy="5338762"/>
              </a:xfrm>
            </p:grpSpPr>
            <p:sp>
              <p:nvSpPr>
                <p:cNvPr id="276" name="Line 81">
                  <a:extLst>
                    <a:ext uri="{FF2B5EF4-FFF2-40B4-BE49-F238E27FC236}">
                      <a16:creationId xmlns:a16="http://schemas.microsoft.com/office/drawing/2014/main" id="{23066783-01C5-4C48-A979-1694688966FA}"/>
                    </a:ext>
                  </a:extLst>
                </p:cNvPr>
                <p:cNvSpPr>
                  <a:spLocks noChangeShapeType="1"/>
                </p:cNvSpPr>
                <p:nvPr/>
              </p:nvSpPr>
              <p:spPr bwMode="auto">
                <a:xfrm flipH="1">
                  <a:off x="11366501" y="5821363"/>
                  <a:ext cx="1298575" cy="0"/>
                </a:xfrm>
                <a:prstGeom prst="line">
                  <a:avLst/>
                </a:prstGeom>
                <a:noFill/>
                <a:ln w="19050" cap="flat">
                  <a:solidFill>
                    <a:srgbClr val="FFFFFF">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77" name="Line 82">
                  <a:extLst>
                    <a:ext uri="{FF2B5EF4-FFF2-40B4-BE49-F238E27FC236}">
                      <a16:creationId xmlns:a16="http://schemas.microsoft.com/office/drawing/2014/main" id="{96558F5D-860D-4D58-BE63-1CDF65D2A6B9}"/>
                    </a:ext>
                  </a:extLst>
                </p:cNvPr>
                <p:cNvSpPr>
                  <a:spLocks noChangeShapeType="1"/>
                </p:cNvSpPr>
                <p:nvPr/>
              </p:nvSpPr>
              <p:spPr bwMode="auto">
                <a:xfrm flipH="1">
                  <a:off x="11177588" y="4751388"/>
                  <a:ext cx="1676400" cy="0"/>
                </a:xfrm>
                <a:prstGeom prst="line">
                  <a:avLst/>
                </a:prstGeom>
                <a:noFill/>
                <a:ln w="19050" cap="flat">
                  <a:solidFill>
                    <a:srgbClr val="FFFFFF">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78" name="Line 83">
                  <a:extLst>
                    <a:ext uri="{FF2B5EF4-FFF2-40B4-BE49-F238E27FC236}">
                      <a16:creationId xmlns:a16="http://schemas.microsoft.com/office/drawing/2014/main" id="{D325A9D2-1B1D-46CE-98F4-0F3E0D3BF5C9}"/>
                    </a:ext>
                  </a:extLst>
                </p:cNvPr>
                <p:cNvSpPr>
                  <a:spLocks noChangeShapeType="1"/>
                </p:cNvSpPr>
                <p:nvPr/>
              </p:nvSpPr>
              <p:spPr bwMode="auto">
                <a:xfrm flipH="1">
                  <a:off x="10801351" y="2617788"/>
                  <a:ext cx="2427288" cy="0"/>
                </a:xfrm>
                <a:prstGeom prst="line">
                  <a:avLst/>
                </a:prstGeom>
                <a:noFill/>
                <a:ln w="19050" cap="flat">
                  <a:solidFill>
                    <a:srgbClr val="FFFFFF">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79" name="Line 84">
                  <a:extLst>
                    <a:ext uri="{FF2B5EF4-FFF2-40B4-BE49-F238E27FC236}">
                      <a16:creationId xmlns:a16="http://schemas.microsoft.com/office/drawing/2014/main" id="{DEA162EE-C624-437B-91B0-F93D6D47B877}"/>
                    </a:ext>
                  </a:extLst>
                </p:cNvPr>
                <p:cNvSpPr>
                  <a:spLocks noChangeShapeType="1"/>
                </p:cNvSpPr>
                <p:nvPr/>
              </p:nvSpPr>
              <p:spPr bwMode="auto">
                <a:xfrm>
                  <a:off x="11742738" y="7956550"/>
                  <a:ext cx="544513" cy="0"/>
                </a:xfrm>
                <a:prstGeom prst="line">
                  <a:avLst/>
                </a:prstGeom>
                <a:noFill/>
                <a:ln w="19050" cap="flat">
                  <a:solidFill>
                    <a:srgbClr val="FFFFFF">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2345" tIns="31173" rIns="62345" bIns="31173" numCol="1" anchor="t" anchorCtr="0" compatLnSpc="1">
                  <a:prstTxWarp prst="textNoShape">
                    <a:avLst/>
                  </a:prstTxWarp>
                </a:bodyPr>
                <a:lstStyle/>
                <a:p>
                  <a:pPr marL="0" marR="0" lvl="0" indent="0" algn="l"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grpSp>
        <p:grpSp>
          <p:nvGrpSpPr>
            <p:cNvPr id="212" name="Group 211">
              <a:extLst>
                <a:ext uri="{FF2B5EF4-FFF2-40B4-BE49-F238E27FC236}">
                  <a16:creationId xmlns:a16="http://schemas.microsoft.com/office/drawing/2014/main" id="{FFDF407E-2CF4-4E42-AF09-F4CBF7623144}"/>
                </a:ext>
              </a:extLst>
            </p:cNvPr>
            <p:cNvGrpSpPr/>
            <p:nvPr/>
          </p:nvGrpSpPr>
          <p:grpSpPr>
            <a:xfrm>
              <a:off x="645345" y="354905"/>
              <a:ext cx="1388114" cy="1282889"/>
              <a:chOff x="287260" y="670842"/>
              <a:chExt cx="2456880" cy="2270637"/>
            </a:xfrm>
          </p:grpSpPr>
          <p:pic>
            <p:nvPicPr>
              <p:cNvPr id="214" name="Picture 213" descr="Icon&#10;&#10;Description automatically generated">
                <a:extLst>
                  <a:ext uri="{FF2B5EF4-FFF2-40B4-BE49-F238E27FC236}">
                    <a16:creationId xmlns:a16="http://schemas.microsoft.com/office/drawing/2014/main" id="{9261E17D-6819-43F9-AA6F-10628E41A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94" y="2217067"/>
                <a:ext cx="722788" cy="724412"/>
              </a:xfrm>
              <a:prstGeom prst="rect">
                <a:avLst/>
              </a:prstGeom>
            </p:spPr>
          </p:pic>
          <p:pic>
            <p:nvPicPr>
              <p:cNvPr id="215" name="Picture 214" descr="Icon&#10;&#10;Description automatically generated">
                <a:extLst>
                  <a:ext uri="{FF2B5EF4-FFF2-40B4-BE49-F238E27FC236}">
                    <a16:creationId xmlns:a16="http://schemas.microsoft.com/office/drawing/2014/main" id="{E9BAC18A-D2C0-44D5-8EA9-4622B6524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995" y="1436017"/>
                <a:ext cx="722788" cy="724412"/>
              </a:xfrm>
              <a:prstGeom prst="rect">
                <a:avLst/>
              </a:prstGeom>
            </p:spPr>
          </p:pic>
          <p:pic>
            <p:nvPicPr>
              <p:cNvPr id="216" name="Picture 215" descr="Icon&#10;&#10;Description automatically generated">
                <a:extLst>
                  <a:ext uri="{FF2B5EF4-FFF2-40B4-BE49-F238E27FC236}">
                    <a16:creationId xmlns:a16="http://schemas.microsoft.com/office/drawing/2014/main" id="{2ED69CF4-19A0-488F-BBE4-4A4826A77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94" y="670842"/>
                <a:ext cx="722788" cy="724412"/>
              </a:xfrm>
              <a:prstGeom prst="rect">
                <a:avLst/>
              </a:prstGeom>
            </p:spPr>
          </p:pic>
          <p:pic>
            <p:nvPicPr>
              <p:cNvPr id="217" name="Picture 216" descr="Icon&#10;&#10;Description automatically generated">
                <a:extLst>
                  <a:ext uri="{FF2B5EF4-FFF2-40B4-BE49-F238E27FC236}">
                    <a16:creationId xmlns:a16="http://schemas.microsoft.com/office/drawing/2014/main" id="{F715812F-983A-4635-B733-103054DFEA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9728" y="670842"/>
                <a:ext cx="724412" cy="724412"/>
              </a:xfrm>
              <a:prstGeom prst="rect">
                <a:avLst/>
              </a:prstGeom>
            </p:spPr>
          </p:pic>
          <p:pic>
            <p:nvPicPr>
              <p:cNvPr id="218" name="Picture 217" descr="Icon&#10;&#10;Description automatically generated">
                <a:extLst>
                  <a:ext uri="{FF2B5EF4-FFF2-40B4-BE49-F238E27FC236}">
                    <a16:creationId xmlns:a16="http://schemas.microsoft.com/office/drawing/2014/main" id="{F0E78466-668C-46AC-9F6E-BBFB915BE8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260" y="670842"/>
                <a:ext cx="722788" cy="724412"/>
              </a:xfrm>
              <a:prstGeom prst="rect">
                <a:avLst/>
              </a:prstGeom>
            </p:spPr>
          </p:pic>
          <p:pic>
            <p:nvPicPr>
              <p:cNvPr id="219" name="Picture 218" descr="Logo, icon&#10;&#10;Description automatically generated">
                <a:extLst>
                  <a:ext uri="{FF2B5EF4-FFF2-40B4-BE49-F238E27FC236}">
                    <a16:creationId xmlns:a16="http://schemas.microsoft.com/office/drawing/2014/main" id="{25B6B927-C454-4922-A2CB-99025D057B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3229" y="1436017"/>
                <a:ext cx="724412" cy="724412"/>
              </a:xfrm>
              <a:prstGeom prst="rect">
                <a:avLst/>
              </a:prstGeom>
            </p:spPr>
          </p:pic>
        </p:grpSp>
        <p:sp>
          <p:nvSpPr>
            <p:cNvPr id="213" name="Rectangle 212">
              <a:extLst>
                <a:ext uri="{FF2B5EF4-FFF2-40B4-BE49-F238E27FC236}">
                  <a16:creationId xmlns:a16="http://schemas.microsoft.com/office/drawing/2014/main" id="{39402D77-B84E-408A-9641-6CCB50170610}"/>
                </a:ext>
              </a:extLst>
            </p:cNvPr>
            <p:cNvSpPr/>
            <p:nvPr/>
          </p:nvSpPr>
          <p:spPr>
            <a:xfrm>
              <a:off x="590873" y="70824"/>
              <a:ext cx="1501694" cy="281167"/>
            </a:xfrm>
            <a:prstGeom prst="rect">
              <a:avLst/>
            </a:prstGeom>
          </p:spPr>
          <p:txBody>
            <a:bodyPr wrap="none" anchor="ctr">
              <a:spAutoFit/>
            </a:bodyPr>
            <a:lstStyle/>
            <a:p>
              <a:pPr marL="0" marR="0" lvl="0" indent="0" algn="ctr" defTabSz="311719" rtl="0" eaLnBrk="1" fontAlgn="auto" latinLnBrk="0" hangingPunct="1">
                <a:lnSpc>
                  <a:spcPct val="100000"/>
                </a:lnSpc>
                <a:spcBef>
                  <a:spcPts val="0"/>
                </a:spcBef>
                <a:spcAft>
                  <a:spcPts val="0"/>
                </a:spcAft>
                <a:buClrTx/>
                <a:buSzTx/>
                <a:buFontTx/>
                <a:buNone/>
                <a:tabLst/>
                <a:defRPr/>
              </a:pPr>
              <a:r>
                <a:rPr kumimoji="0" lang="en-US" sz="1227" b="0" i="0" u="none" strike="noStrike" kern="1200" cap="none" spc="0" normalizeH="0" baseline="0" noProof="0">
                  <a:ln>
                    <a:noFill/>
                  </a:ln>
                  <a:solidFill>
                    <a:srgbClr val="5FCBEF">
                      <a:lumMod val="40000"/>
                      <a:lumOff val="60000"/>
                    </a:srgbClr>
                  </a:solidFill>
                  <a:effectLst/>
                  <a:uLnTx/>
                  <a:uFillTx/>
                  <a:latin typeface="Trebuchet MS" panose="020B0603020202020204"/>
                  <a:ea typeface="+mn-ea"/>
                  <a:cs typeface="+mn-cs"/>
                </a:rPr>
                <a:t>One NV Goal Areas</a:t>
              </a:r>
            </a:p>
          </p:txBody>
        </p:sp>
      </p:grpSp>
      <p:pic>
        <p:nvPicPr>
          <p:cNvPr id="4" name="Picture 3">
            <a:extLst>
              <a:ext uri="{FF2B5EF4-FFF2-40B4-BE49-F238E27FC236}">
                <a16:creationId xmlns:a16="http://schemas.microsoft.com/office/drawing/2014/main" id="{B098CA18-E50F-CD22-AF3B-B7823E67B00E}"/>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160547" y="5747651"/>
            <a:ext cx="5711481" cy="1078348"/>
          </a:xfrm>
          <a:prstGeom prst="rect">
            <a:avLst/>
          </a:prstGeom>
        </p:spPr>
      </p:pic>
    </p:spTree>
    <p:extLst>
      <p:ext uri="{BB962C8B-B14F-4D97-AF65-F5344CB8AC3E}">
        <p14:creationId xmlns:p14="http://schemas.microsoft.com/office/powerpoint/2010/main" val="201013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D4861-3E4A-C60F-4BEF-3B787D126B6F}"/>
              </a:ext>
              <a:ext uri="{C183D7F6-B498-43B3-948B-1728B52AA6E4}">
                <adec:decorative xmlns:adec="http://schemas.microsoft.com/office/drawing/2017/decorative" val="1"/>
              </a:ext>
            </a:extLst>
          </p:cNvPr>
          <p:cNvSpPr/>
          <p:nvPr/>
        </p:nvSpPr>
        <p:spPr>
          <a:xfrm>
            <a:off x="0" y="3547214"/>
            <a:ext cx="12192000" cy="33107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C66C97E-E530-2271-E949-D189F4CEF287}"/>
              </a:ext>
              <a:ext uri="{C183D7F6-B498-43B3-948B-1728B52AA6E4}">
                <adec:decorative xmlns:adec="http://schemas.microsoft.com/office/drawing/2017/decorative" val="1"/>
              </a:ext>
            </a:extLst>
          </p:cNvPr>
          <p:cNvSpPr/>
          <p:nvPr/>
        </p:nvSpPr>
        <p:spPr>
          <a:xfrm>
            <a:off x="0" y="1"/>
            <a:ext cx="12192000" cy="3476794"/>
          </a:xfrm>
          <a:prstGeom prst="rect">
            <a:avLst/>
          </a:prstGeom>
          <a:solidFill>
            <a:srgbClr val="00489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egoe UI Semilight" panose="020B0502040204020203" pitchFamily="34" charset="0"/>
              <a:cs typeface="Segoe UI Semilight" panose="020B0502040204020203" pitchFamily="34" charset="0"/>
            </a:endParaRPr>
          </a:p>
        </p:txBody>
      </p:sp>
      <p:pic>
        <p:nvPicPr>
          <p:cNvPr id="7" name="Picture 6">
            <a:extLst>
              <a:ext uri="{FF2B5EF4-FFF2-40B4-BE49-F238E27FC236}">
                <a16:creationId xmlns:a16="http://schemas.microsoft.com/office/drawing/2014/main" id="{56FEEF36-8DE9-5E05-1A14-CB37567B3B63}"/>
              </a:ext>
              <a:ext uri="{C183D7F6-B498-43B3-948B-1728B52AA6E4}">
                <adec:decorative xmlns:adec="http://schemas.microsoft.com/office/drawing/2017/decorative" val="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r="39338"/>
          <a:stretch/>
        </p:blipFill>
        <p:spPr>
          <a:xfrm>
            <a:off x="3015821" y="0"/>
            <a:ext cx="9634323" cy="3523717"/>
          </a:xfrm>
          <a:prstGeom prst="rect">
            <a:avLst/>
          </a:prstGeom>
        </p:spPr>
      </p:pic>
      <p:pic>
        <p:nvPicPr>
          <p:cNvPr id="12" name="Picture 11" descr="Nevada Department of Transportation Logo&#10;">
            <a:extLst>
              <a:ext uri="{FF2B5EF4-FFF2-40B4-BE49-F238E27FC236}">
                <a16:creationId xmlns:a16="http://schemas.microsoft.com/office/drawing/2014/main" id="{57A26F62-553F-A6FF-D134-A6D4CC9584D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9041" y="1276273"/>
            <a:ext cx="3064923" cy="1593563"/>
          </a:xfrm>
          <a:prstGeom prst="rect">
            <a:avLst/>
          </a:prstGeom>
        </p:spPr>
      </p:pic>
      <p:sp>
        <p:nvSpPr>
          <p:cNvPr id="18" name="Title 17">
            <a:extLst>
              <a:ext uri="{FF2B5EF4-FFF2-40B4-BE49-F238E27FC236}">
                <a16:creationId xmlns:a16="http://schemas.microsoft.com/office/drawing/2014/main" id="{AE5B885F-4978-8835-9AA5-AC44BE97A075}"/>
              </a:ext>
            </a:extLst>
          </p:cNvPr>
          <p:cNvSpPr txBox="1">
            <a:spLocks noGrp="1"/>
          </p:cNvSpPr>
          <p:nvPr>
            <p:ph type="title" idx="4294967295"/>
          </p:nvPr>
        </p:nvSpPr>
        <p:spPr>
          <a:xfrm>
            <a:off x="773402" y="3711816"/>
            <a:ext cx="10174150"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03193A"/>
                </a:solidFill>
                <a:effectLst/>
                <a:uLnTx/>
                <a:uFillTx/>
                <a:latin typeface="Segoe UI" panose="020B0502040204020203" pitchFamily="34" charset="0"/>
                <a:ea typeface="+mn-ea"/>
                <a:cs typeface="Segoe UI" panose="020B0502040204020203" pitchFamily="34" charset="0"/>
              </a:rPr>
              <a:t>Thank You</a:t>
            </a:r>
          </a:p>
        </p:txBody>
      </p:sp>
      <p:sp>
        <p:nvSpPr>
          <p:cNvPr id="20" name="Rectangle 19">
            <a:extLst>
              <a:ext uri="{FF2B5EF4-FFF2-40B4-BE49-F238E27FC236}">
                <a16:creationId xmlns:a16="http://schemas.microsoft.com/office/drawing/2014/main" id="{17A0F07D-5E8B-391E-8126-30A2CE2919C4}"/>
              </a:ext>
              <a:ext uri="{C183D7F6-B498-43B3-948B-1728B52AA6E4}">
                <adec:decorative xmlns:adec="http://schemas.microsoft.com/office/drawing/2017/decorative" val="1"/>
              </a:ext>
            </a:extLst>
          </p:cNvPr>
          <p:cNvSpPr/>
          <p:nvPr/>
        </p:nvSpPr>
        <p:spPr>
          <a:xfrm>
            <a:off x="525944" y="3894777"/>
            <a:ext cx="181249" cy="417646"/>
          </a:xfrm>
          <a:prstGeom prst="rect">
            <a:avLst/>
          </a:prstGeom>
          <a:solidFill>
            <a:srgbClr val="004C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4C9D"/>
              </a:solidFill>
            </a:endParaRPr>
          </a:p>
        </p:txBody>
      </p:sp>
      <p:sp>
        <p:nvSpPr>
          <p:cNvPr id="8" name="TextBox 7">
            <a:extLst>
              <a:ext uri="{FF2B5EF4-FFF2-40B4-BE49-F238E27FC236}">
                <a16:creationId xmlns:a16="http://schemas.microsoft.com/office/drawing/2014/main" id="{1B1B5A75-18A9-540B-6044-01C686084377}"/>
              </a:ext>
              <a:ext uri="{C183D7F6-B498-43B3-948B-1728B52AA6E4}">
                <adec:decorative xmlns:adec="http://schemas.microsoft.com/office/drawing/2017/decorative" val="0"/>
              </a:ext>
            </a:extLst>
          </p:cNvPr>
          <p:cNvSpPr txBox="1"/>
          <p:nvPr/>
        </p:nvSpPr>
        <p:spPr>
          <a:xfrm>
            <a:off x="772319" y="4647066"/>
            <a:ext cx="10702286" cy="461665"/>
          </a:xfrm>
          <a:prstGeom prst="rect">
            <a:avLst/>
          </a:prstGeom>
          <a:noFill/>
        </p:spPr>
        <p:txBody>
          <a:bodyPr wrap="square">
            <a:spAutoFit/>
          </a:bodyPr>
          <a:lstStyle/>
          <a:p>
            <a:r>
              <a:rPr lang="en-US" sz="2400" b="1" dirty="0">
                <a:latin typeface="Segoe UI" panose="020B0502040204020203" pitchFamily="34" charset="0"/>
                <a:cs typeface="Segoe UI" panose="020B0502040204020203" pitchFamily="34" charset="0"/>
              </a:rPr>
              <a:t>Scott Hein</a:t>
            </a:r>
            <a:r>
              <a:rPr lang="en-US" sz="2400" b="1" dirty="0">
                <a:latin typeface="Segoe UI Semibold" panose="020B0502040204020203" pitchFamily="34" charset="0"/>
                <a:cs typeface="Segoe UI Semibold" panose="020B0502040204020203" pitchFamily="34" charset="0"/>
              </a:rPr>
              <a:t>, Assistant Director Engineering and Project Delivery</a:t>
            </a:r>
            <a:endParaRPr lang="en-US" sz="2400" b="1" i="1" dirty="0">
              <a:latin typeface="Segoe UI Semibold" panose="020B0502040204020203" pitchFamily="34" charset="0"/>
              <a:cs typeface="Segoe UI Semibold" panose="020B0502040204020203" pitchFamily="34" charset="0"/>
            </a:endParaRPr>
          </a:p>
        </p:txBody>
      </p:sp>
      <p:sp>
        <p:nvSpPr>
          <p:cNvPr id="10" name="TextBox 9">
            <a:extLst>
              <a:ext uri="{FF2B5EF4-FFF2-40B4-BE49-F238E27FC236}">
                <a16:creationId xmlns:a16="http://schemas.microsoft.com/office/drawing/2014/main" id="{C93974E7-828B-D655-B328-E9F6951C61B5}"/>
              </a:ext>
            </a:extLst>
          </p:cNvPr>
          <p:cNvSpPr txBox="1"/>
          <p:nvPr/>
        </p:nvSpPr>
        <p:spPr>
          <a:xfrm>
            <a:off x="772319" y="5282772"/>
            <a:ext cx="3665594" cy="400110"/>
          </a:xfrm>
          <a:prstGeom prst="rect">
            <a:avLst/>
          </a:prstGeom>
          <a:noFill/>
        </p:spPr>
        <p:txBody>
          <a:bodyPr wrap="square">
            <a:spAutoFit/>
          </a:bodyPr>
          <a:lstStyle/>
          <a:p>
            <a:r>
              <a:rPr lang="en-US" sz="2000">
                <a:latin typeface="Segoe UI Semilight" panose="020B0502040204020203" pitchFamily="34" charset="0"/>
                <a:cs typeface="Segoe UI Semilight" panose="020B0502040204020203" pitchFamily="34" charset="0"/>
              </a:rPr>
              <a:t>For more detailed information:</a:t>
            </a:r>
          </a:p>
        </p:txBody>
      </p:sp>
      <p:sp>
        <p:nvSpPr>
          <p:cNvPr id="11" name="TextBox 10">
            <a:extLst>
              <a:ext uri="{FF2B5EF4-FFF2-40B4-BE49-F238E27FC236}">
                <a16:creationId xmlns:a16="http://schemas.microsoft.com/office/drawing/2014/main" id="{2B7DB151-B9B1-9150-A94A-746B03B54C48}"/>
              </a:ext>
            </a:extLst>
          </p:cNvPr>
          <p:cNvSpPr txBox="1"/>
          <p:nvPr/>
        </p:nvSpPr>
        <p:spPr>
          <a:xfrm>
            <a:off x="4280290" y="5282772"/>
            <a:ext cx="5432422" cy="1323439"/>
          </a:xfrm>
          <a:prstGeom prst="rect">
            <a:avLst/>
          </a:prstGeom>
          <a:noFill/>
        </p:spPr>
        <p:txBody>
          <a:bodyPr wrap="square">
            <a:spAutoFit/>
          </a:bodyPr>
          <a:lstStyle/>
          <a:p>
            <a:r>
              <a:rPr lang="en-US" sz="2000" b="1" dirty="0"/>
              <a:t>Sondra Rosenberg</a:t>
            </a:r>
            <a:r>
              <a:rPr lang="en-US" sz="2000" dirty="0"/>
              <a:t>, Deputy Director</a:t>
            </a:r>
          </a:p>
          <a:p>
            <a:r>
              <a:rPr lang="en-US" sz="2000" dirty="0">
                <a:hlinkClick r:id="rId5"/>
              </a:rPr>
              <a:t>SRosenberg@dot.nv.gov</a:t>
            </a:r>
            <a:r>
              <a:rPr lang="en-US" sz="2000" dirty="0"/>
              <a:t>  </a:t>
            </a:r>
            <a:r>
              <a:rPr lang="en-US" sz="2000" dirty="0">
                <a:sym typeface="Wingdings" panose="05000000000000000000" pitchFamily="2" charset="2"/>
              </a:rPr>
              <a:t></a:t>
            </a:r>
          </a:p>
          <a:p>
            <a:r>
              <a:rPr lang="en-US" sz="2000" b="1" dirty="0">
                <a:sym typeface="Wingdings" panose="05000000000000000000" pitchFamily="2" charset="2"/>
              </a:rPr>
              <a:t>Felicia Denney</a:t>
            </a:r>
            <a:r>
              <a:rPr lang="en-US" sz="2000" dirty="0">
                <a:sym typeface="Wingdings" panose="05000000000000000000" pitchFamily="2" charset="2"/>
              </a:rPr>
              <a:t>,</a:t>
            </a:r>
            <a:r>
              <a:rPr lang="en-US" sz="2000" b="1" dirty="0">
                <a:sym typeface="Wingdings" panose="05000000000000000000" pitchFamily="2" charset="2"/>
              </a:rPr>
              <a:t> </a:t>
            </a:r>
            <a:r>
              <a:rPr lang="en-US" sz="2000" dirty="0">
                <a:sym typeface="Wingdings" panose="05000000000000000000" pitchFamily="2" charset="2"/>
              </a:rPr>
              <a:t>Assistant Director Administration</a:t>
            </a:r>
          </a:p>
          <a:p>
            <a:r>
              <a:rPr lang="en-US" sz="2000" dirty="0">
                <a:sym typeface="Wingdings" panose="05000000000000000000" pitchFamily="2" charset="2"/>
                <a:hlinkClick r:id="rId6"/>
              </a:rPr>
              <a:t>Fdenney@dot.nv.gov</a:t>
            </a:r>
            <a:r>
              <a:rPr lang="en-US" sz="2000" dirty="0">
                <a:sym typeface="Wingdings" panose="05000000000000000000" pitchFamily="2" charset="2"/>
              </a:rPr>
              <a:t> </a:t>
            </a:r>
            <a:endParaRPr lang="en-US" sz="2000" dirty="0"/>
          </a:p>
        </p:txBody>
      </p:sp>
      <p:sp>
        <p:nvSpPr>
          <p:cNvPr id="4" name="Slide Number Placeholder 3">
            <a:extLst>
              <a:ext uri="{FF2B5EF4-FFF2-40B4-BE49-F238E27FC236}">
                <a16:creationId xmlns:a16="http://schemas.microsoft.com/office/drawing/2014/main" id="{86277B91-B8C3-B79A-EBE0-FC58BF3B0410}"/>
              </a:ext>
            </a:extLst>
          </p:cNvPr>
          <p:cNvSpPr>
            <a:spLocks noGrp="1"/>
          </p:cNvSpPr>
          <p:nvPr>
            <p:ph type="sldNum" sz="quarter" idx="12"/>
          </p:nvPr>
        </p:nvSpPr>
        <p:spPr/>
        <p:txBody>
          <a:bodyPr/>
          <a:lstStyle/>
          <a:p>
            <a:fld id="{F3EC3B26-B3F3-C249-9032-A93DF6D0CE32}" type="slidenum">
              <a:rPr lang="en-US" smtClean="0"/>
              <a:t>16</a:t>
            </a:fld>
            <a:endParaRPr lang="en-US"/>
          </a:p>
        </p:txBody>
      </p:sp>
    </p:spTree>
    <p:extLst>
      <p:ext uri="{BB962C8B-B14F-4D97-AF65-F5344CB8AC3E}">
        <p14:creationId xmlns:p14="http://schemas.microsoft.com/office/powerpoint/2010/main" val="82292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8130C-49FC-7F71-6D5E-539CFE9F2FE0}"/>
              </a:ext>
            </a:extLst>
          </p:cNvPr>
          <p:cNvSpPr>
            <a:spLocks noGrp="1"/>
          </p:cNvSpPr>
          <p:nvPr>
            <p:ph type="title"/>
          </p:nvPr>
        </p:nvSpPr>
        <p:spPr>
          <a:xfrm>
            <a:off x="551081" y="9236"/>
            <a:ext cx="10515600" cy="1105989"/>
          </a:xfrm>
        </p:spPr>
        <p:txBody>
          <a:bodyPr/>
          <a:lstStyle/>
          <a:p>
            <a:r>
              <a:rPr lang="en-US" sz="4000" b="1">
                <a:latin typeface="Roboto" panose="02000000000000000000" pitchFamily="2" charset="0"/>
                <a:ea typeface="Roboto" panose="02000000000000000000" pitchFamily="2" charset="0"/>
              </a:rPr>
              <a:t>Nevada DOT Overview</a:t>
            </a:r>
            <a:endParaRPr lang="en-US" sz="4000" b="1">
              <a:latin typeface="Roboto" panose="02000000000000000000" pitchFamily="2" charset="0"/>
              <a:ea typeface="Roboto" panose="02000000000000000000" pitchFamily="2" charset="0"/>
              <a:cs typeface="Segoe UI"/>
            </a:endParaRPr>
          </a:p>
        </p:txBody>
      </p:sp>
      <p:sp>
        <p:nvSpPr>
          <p:cNvPr id="3" name="Text Placeholder 2" descr="Number of full-time employees, the major divisions and maintenance districts at NDOT. Also, the State's highway system, that includes the number of bridges and lane miles ">
            <a:extLst>
              <a:ext uri="{FF2B5EF4-FFF2-40B4-BE49-F238E27FC236}">
                <a16:creationId xmlns:a16="http://schemas.microsoft.com/office/drawing/2014/main" id="{B328F534-1AF8-3014-AB74-4A6AED4BC1CD}"/>
              </a:ext>
            </a:extLst>
          </p:cNvPr>
          <p:cNvSpPr>
            <a:spLocks noGrp="1"/>
          </p:cNvSpPr>
          <p:nvPr>
            <p:ph type="body" sz="quarter" idx="10"/>
          </p:nvPr>
        </p:nvSpPr>
        <p:spPr>
          <a:xfrm>
            <a:off x="836652" y="1105989"/>
            <a:ext cx="11276965" cy="3924740"/>
          </a:xfrm>
        </p:spPr>
        <p:txBody>
          <a:bodyPr vert="horz" lIns="0" tIns="0" rIns="0" bIns="0" rtlCol="0" anchor="t">
            <a:noAutofit/>
          </a:bodyPr>
          <a:lstStyle/>
          <a:p>
            <a:pPr marL="0" indent="0">
              <a:buNone/>
            </a:pPr>
            <a:r>
              <a:rPr lang="en-US" sz="2000" b="1">
                <a:solidFill>
                  <a:srgbClr val="FF8C05"/>
                </a:solidFill>
              </a:rPr>
              <a:t>NUMBER OF FTES</a:t>
            </a:r>
          </a:p>
          <a:p>
            <a:pPr marL="0" indent="0">
              <a:buNone/>
            </a:pPr>
            <a:r>
              <a:rPr lang="en-US" sz="2000" b="1">
                <a:solidFill>
                  <a:schemeClr val="tx1"/>
                </a:solidFill>
              </a:rPr>
              <a:t>1,615</a:t>
            </a:r>
            <a:r>
              <a:rPr lang="en-US" sz="2000">
                <a:solidFill>
                  <a:schemeClr val="tx1"/>
                </a:solidFill>
              </a:rPr>
              <a:t> plus temporary/seasonal </a:t>
            </a:r>
            <a:endParaRPr lang="en-US" sz="2000">
              <a:solidFill>
                <a:schemeClr val="tx1"/>
              </a:solidFill>
              <a:cs typeface="Segoe UI"/>
            </a:endParaRPr>
          </a:p>
          <a:p>
            <a:pPr marL="0" indent="0">
              <a:buNone/>
            </a:pPr>
            <a:r>
              <a:rPr lang="en-US" sz="2000" b="1">
                <a:solidFill>
                  <a:srgbClr val="FF8C05"/>
                </a:solidFill>
              </a:rPr>
              <a:t>MAJOR DIVISIONS</a:t>
            </a:r>
            <a:endParaRPr lang="en-US" sz="2000" b="1">
              <a:solidFill>
                <a:srgbClr val="FF8C05"/>
              </a:solidFill>
              <a:cs typeface="Segoe UI"/>
            </a:endParaRPr>
          </a:p>
          <a:p>
            <a:pPr marL="639445" lvl="1" indent="-182245"/>
            <a:r>
              <a:rPr lang="en-US" sz="2000"/>
              <a:t>Administration &amp; Planning</a:t>
            </a:r>
            <a:endParaRPr lang="en-US" sz="2000">
              <a:cs typeface="Segoe UI"/>
            </a:endParaRPr>
          </a:p>
          <a:p>
            <a:pPr marL="639445" lvl="1" indent="-182245"/>
            <a:r>
              <a:rPr lang="en-US" sz="2000"/>
              <a:t>Project Delivery &amp; Engineering</a:t>
            </a:r>
            <a:endParaRPr lang="en-US" sz="2000">
              <a:cs typeface="Segoe UI"/>
            </a:endParaRPr>
          </a:p>
          <a:p>
            <a:pPr marL="639445" lvl="1" indent="-182245"/>
            <a:r>
              <a:rPr lang="en-US" sz="2000"/>
              <a:t>Operations &amp; Maintenance</a:t>
            </a:r>
            <a:endParaRPr lang="en-US" sz="2000">
              <a:cs typeface="Segoe UI"/>
            </a:endParaRPr>
          </a:p>
          <a:p>
            <a:pPr marL="0" indent="0">
              <a:buNone/>
            </a:pPr>
            <a:r>
              <a:rPr lang="en-US" sz="2000" b="1">
                <a:solidFill>
                  <a:srgbClr val="FF8C05"/>
                </a:solidFill>
              </a:rPr>
              <a:t>NUMBER OF MAINTENANCE DISTRICTS: 3</a:t>
            </a:r>
          </a:p>
          <a:p>
            <a:pPr marL="639752" lvl="1" indent="-233045"/>
            <a:r>
              <a:rPr lang="en-US" sz="2000">
                <a:cs typeface="Segoe UI"/>
              </a:rPr>
              <a:t>With 3 major subdistricts </a:t>
            </a:r>
          </a:p>
          <a:p>
            <a:pPr marL="0" indent="0">
              <a:buNone/>
            </a:pPr>
            <a:r>
              <a:rPr lang="en-US" sz="2000" b="1">
                <a:solidFill>
                  <a:srgbClr val="FF8C05"/>
                </a:solidFill>
                <a:cs typeface="Segoe UI"/>
              </a:rPr>
              <a:t>STATE HIGHWAY SYSTEM</a:t>
            </a:r>
          </a:p>
          <a:p>
            <a:pPr marL="690245" lvl="1" indent="-233045"/>
            <a:r>
              <a:rPr lang="en-US" sz="2000">
                <a:solidFill>
                  <a:srgbClr val="000000"/>
                </a:solidFill>
                <a:cs typeface="Segoe UI"/>
              </a:rPr>
              <a:t>Bridges: 1,239</a:t>
            </a:r>
            <a:endParaRPr lang="en-US" sz="2000">
              <a:solidFill>
                <a:schemeClr val="tx1"/>
              </a:solidFill>
            </a:endParaRPr>
          </a:p>
          <a:p>
            <a:pPr marL="690245" lvl="1" indent="-233045"/>
            <a:r>
              <a:rPr lang="en-US" sz="2000">
                <a:solidFill>
                  <a:schemeClr val="tx1"/>
                </a:solidFill>
              </a:rPr>
              <a:t>Lane Miles: </a:t>
            </a:r>
            <a:r>
              <a:rPr lang="en-US" sz="2000">
                <a:solidFill>
                  <a:schemeClr val="tx1"/>
                </a:solidFill>
                <a:latin typeface="+mn-lt"/>
              </a:rPr>
              <a:t>13,595     </a:t>
            </a:r>
            <a:endParaRPr lang="en-US" sz="2000">
              <a:solidFill>
                <a:schemeClr val="tx1"/>
              </a:solidFill>
              <a:latin typeface="+mn-lt"/>
              <a:cs typeface="Segoe UI"/>
            </a:endParaRPr>
          </a:p>
        </p:txBody>
      </p:sp>
      <p:pic>
        <p:nvPicPr>
          <p:cNvPr id="10" name="Picture 9" descr="Map of Nevada, with markings for each District as defined by Nevada Department of Transportation">
            <a:extLst>
              <a:ext uri="{FF2B5EF4-FFF2-40B4-BE49-F238E27FC236}">
                <a16:creationId xmlns:a16="http://schemas.microsoft.com/office/drawing/2014/main" id="{42ABD5B9-C8CB-42F5-5105-7562B1DFA218}"/>
              </a:ext>
            </a:extLst>
          </p:cNvPr>
          <p:cNvPicPr>
            <a:picLocks noChangeAspect="1"/>
          </p:cNvPicPr>
          <p:nvPr/>
        </p:nvPicPr>
        <p:blipFill>
          <a:blip r:embed="rId3"/>
          <a:stretch>
            <a:fillRect/>
          </a:stretch>
        </p:blipFill>
        <p:spPr>
          <a:xfrm>
            <a:off x="5984038" y="286494"/>
            <a:ext cx="4435365" cy="6285011"/>
          </a:xfrm>
          <a:prstGeom prst="rect">
            <a:avLst/>
          </a:prstGeom>
        </p:spPr>
      </p:pic>
    </p:spTree>
    <p:extLst>
      <p:ext uri="{BB962C8B-B14F-4D97-AF65-F5344CB8AC3E}">
        <p14:creationId xmlns:p14="http://schemas.microsoft.com/office/powerpoint/2010/main" val="230793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84799-9584-2692-8B32-ACD1685EFE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48297" y="867451"/>
            <a:ext cx="5650240" cy="5927213"/>
          </a:xfrm>
          <a:prstGeom prst="rect">
            <a:avLst/>
          </a:prstGeom>
        </p:spPr>
      </p:pic>
      <p:sp>
        <p:nvSpPr>
          <p:cNvPr id="7" name="Text Placeholder 2" descr="2023 state highway fund revenue information ">
            <a:extLst>
              <a:ext uri="{FF2B5EF4-FFF2-40B4-BE49-F238E27FC236}">
                <a16:creationId xmlns:a16="http://schemas.microsoft.com/office/drawing/2014/main" id="{E17174E1-1B85-4A69-2345-D223D83FCCA6}"/>
              </a:ext>
            </a:extLst>
          </p:cNvPr>
          <p:cNvSpPr txBox="1">
            <a:spLocks/>
          </p:cNvSpPr>
          <p:nvPr/>
        </p:nvSpPr>
        <p:spPr>
          <a:xfrm>
            <a:off x="722811" y="1880412"/>
            <a:ext cx="6001262" cy="3781480"/>
          </a:xfrm>
          <a:prstGeom prst="rect">
            <a:avLst/>
          </a:prstGeom>
        </p:spPr>
        <p:txBody>
          <a:bodyPr lIns="91440" tIns="45720" rIns="91440" bIns="45720" anchor="t"/>
          <a:lstStyle>
            <a:lvl1pPr marL="233357" indent="-233357" algn="l" defTabSz="914354" rtl="0" eaLnBrk="1" latinLnBrk="0" hangingPunct="1">
              <a:lnSpc>
                <a:spcPct val="90000"/>
              </a:lnSpc>
              <a:spcBef>
                <a:spcPts val="1200"/>
              </a:spcBef>
              <a:spcAft>
                <a:spcPts val="600"/>
              </a:spcAft>
              <a:buClr>
                <a:schemeClr val="accent3"/>
              </a:buClr>
              <a:buFont typeface="Wingdings" panose="05000000000000000000" pitchFamily="2" charset="2"/>
              <a:buChar char="§"/>
              <a:defRPr sz="2400" kern="1200">
                <a:solidFill>
                  <a:sysClr val="windowText" lastClr="000000"/>
                </a:solidFill>
                <a:latin typeface="+mj-lt"/>
                <a:ea typeface="+mn-ea"/>
                <a:cs typeface="+mn-cs"/>
              </a:defRPr>
            </a:lvl1pPr>
            <a:lvl2pPr marL="640064" indent="-182875" algn="l" defTabSz="914354" rtl="0" eaLnBrk="1" latinLnBrk="0" hangingPunct="1">
              <a:lnSpc>
                <a:spcPct val="90000"/>
              </a:lnSpc>
              <a:spcBef>
                <a:spcPts val="600"/>
              </a:spcBef>
              <a:spcAft>
                <a:spcPts val="600"/>
              </a:spcAft>
              <a:buClr>
                <a:schemeClr val="accent2"/>
              </a:buClr>
              <a:buFont typeface="Arial" panose="020B0604020202020204" pitchFamily="34" charset="0"/>
              <a:buChar char="•"/>
              <a:defRPr sz="2000" kern="1200">
                <a:solidFill>
                  <a:sysClr val="windowText" lastClr="000000"/>
                </a:solidFill>
                <a:latin typeface="+mj-lt"/>
                <a:ea typeface="+mn-ea"/>
                <a:cs typeface="+mn-cs"/>
              </a:defRPr>
            </a:lvl2pPr>
            <a:lvl3pPr marL="1142942" indent="-182875" algn="l" defTabSz="914354" rtl="0" eaLnBrk="1" latinLnBrk="0" hangingPunct="1">
              <a:lnSpc>
                <a:spcPct val="90000"/>
              </a:lnSpc>
              <a:spcBef>
                <a:spcPts val="600"/>
              </a:spcBef>
              <a:spcAft>
                <a:spcPts val="600"/>
              </a:spcAft>
              <a:buClr>
                <a:schemeClr val="tx1"/>
              </a:buClr>
              <a:buFont typeface="Arial" panose="020B0604020202020204" pitchFamily="34" charset="0"/>
              <a:buChar char="•"/>
              <a:defRPr sz="1800" kern="1200">
                <a:solidFill>
                  <a:sysClr val="windowText" lastClr="000000"/>
                </a:solidFill>
                <a:latin typeface="+mj-lt"/>
                <a:ea typeface="+mn-ea"/>
                <a:cs typeface="+mn-cs"/>
              </a:defRPr>
            </a:lvl3pPr>
            <a:lvl4pPr marL="1600120" indent="-182875" algn="l" defTabSz="914354" rtl="0" eaLnBrk="1" latinLnBrk="0" hangingPunct="1">
              <a:lnSpc>
                <a:spcPct val="90000"/>
              </a:lnSpc>
              <a:spcBef>
                <a:spcPts val="600"/>
              </a:spcBef>
              <a:spcAft>
                <a:spcPts val="600"/>
              </a:spcAft>
              <a:buFont typeface="Arial" panose="020B0604020202020204" pitchFamily="34" charset="0"/>
              <a:buChar char="•"/>
              <a:defRPr sz="1600" kern="1200">
                <a:solidFill>
                  <a:sysClr val="windowText" lastClr="000000"/>
                </a:solidFill>
                <a:latin typeface="+mj-lt"/>
                <a:ea typeface="+mn-ea"/>
                <a:cs typeface="+mn-cs"/>
              </a:defRPr>
            </a:lvl4pPr>
            <a:lvl5pPr marL="2057298" indent="-182875" algn="l" defTabSz="914354" rtl="0" eaLnBrk="1" latinLnBrk="0" hangingPunct="1">
              <a:lnSpc>
                <a:spcPct val="90000"/>
              </a:lnSpc>
              <a:spcBef>
                <a:spcPts val="600"/>
              </a:spcBef>
              <a:spcAft>
                <a:spcPts val="600"/>
              </a:spcAft>
              <a:buFont typeface="Arial" panose="020B0604020202020204" pitchFamily="34" charset="0"/>
              <a:buChar char="•"/>
              <a:defRPr sz="1400" kern="1200">
                <a:solidFill>
                  <a:sysClr val="windowText" lastClr="000000"/>
                </a:solidFill>
                <a:latin typeface="+mj-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rgbClr val="1B8F8B"/>
                </a:solidFill>
                <a:latin typeface="Roboto"/>
                <a:ea typeface="Roboto"/>
                <a:cs typeface="Segoe UI"/>
              </a:rPr>
              <a:t>$1.752 B State Highway Fund Revenue </a:t>
            </a:r>
          </a:p>
          <a:p>
            <a:pPr marL="0" indent="0">
              <a:spcAft>
                <a:spcPts val="200"/>
              </a:spcAft>
              <a:buClr>
                <a:srgbClr val="FF8C05"/>
              </a:buClr>
              <a:buNone/>
            </a:pPr>
            <a:r>
              <a:rPr lang="en-US" sz="1600" b="1" dirty="0">
                <a:solidFill>
                  <a:srgbClr val="FF8C05"/>
                </a:solidFill>
                <a:latin typeface="Roboto"/>
                <a:ea typeface="Roboto"/>
                <a:cs typeface="Segoe UI"/>
              </a:rPr>
              <a:t>MOTOR VEHICLE FEES &amp; TAXES - $526.0 M</a:t>
            </a:r>
          </a:p>
          <a:p>
            <a:pPr marL="406400" lvl="1" indent="0" algn="thaiDist">
              <a:spcAft>
                <a:spcPts val="200"/>
              </a:spcAft>
              <a:buClr>
                <a:srgbClr val="FF8C05"/>
              </a:buClr>
            </a:pPr>
            <a:r>
              <a:rPr lang="en-US" sz="1600" dirty="0">
                <a:solidFill>
                  <a:schemeClr val="tx1"/>
                </a:solidFill>
                <a:latin typeface="Roboto"/>
                <a:ea typeface="Roboto"/>
                <a:cs typeface="Segoe UI"/>
              </a:rPr>
              <a:t>$247.6M - Registration Fees</a:t>
            </a:r>
            <a:endParaRPr lang="en-US" sz="1600" dirty="0">
              <a:solidFill>
                <a:schemeClr val="tx1"/>
              </a:solidFill>
              <a:latin typeface="Roboto" panose="02000000000000000000" pitchFamily="2" charset="0"/>
              <a:ea typeface="Roboto" panose="02000000000000000000" pitchFamily="2" charset="0"/>
              <a:cs typeface="Segoe UI"/>
            </a:endParaRPr>
          </a:p>
          <a:p>
            <a:pPr marL="406400" lvl="1" indent="0" algn="thaiDist">
              <a:spcAft>
                <a:spcPts val="200"/>
              </a:spcAft>
              <a:buClr>
                <a:srgbClr val="FF8C05"/>
              </a:buClr>
            </a:pPr>
            <a:r>
              <a:rPr lang="en-US" sz="1600" dirty="0">
                <a:solidFill>
                  <a:schemeClr val="tx1"/>
                </a:solidFill>
                <a:latin typeface="Roboto"/>
                <a:ea typeface="Roboto"/>
                <a:cs typeface="Segoe UI"/>
              </a:rPr>
              <a:t>$43.1M - Motor Carrier Fees</a:t>
            </a:r>
          </a:p>
          <a:p>
            <a:pPr marL="406400" lvl="1" indent="0" algn="thaiDist">
              <a:spcAft>
                <a:spcPts val="200"/>
              </a:spcAft>
              <a:buClr>
                <a:srgbClr val="FF8C05"/>
              </a:buClr>
            </a:pPr>
            <a:r>
              <a:rPr lang="en-US" sz="1600" dirty="0">
                <a:solidFill>
                  <a:schemeClr val="tx1"/>
                </a:solidFill>
                <a:latin typeface="Roboto"/>
                <a:ea typeface="Roboto"/>
                <a:cs typeface="Segoe UI"/>
              </a:rPr>
              <a:t>$23.8M - Driver's License Fees</a:t>
            </a:r>
          </a:p>
          <a:p>
            <a:pPr marL="406400" lvl="1" indent="0" algn="thaiDist">
              <a:spcAft>
                <a:spcPts val="200"/>
              </a:spcAft>
              <a:buClr>
                <a:srgbClr val="FF8C05"/>
              </a:buClr>
            </a:pPr>
            <a:r>
              <a:rPr lang="en-US" sz="1600" dirty="0">
                <a:solidFill>
                  <a:schemeClr val="tx1"/>
                </a:solidFill>
                <a:latin typeface="Roboto"/>
                <a:ea typeface="Roboto"/>
                <a:cs typeface="Segoe UI"/>
              </a:rPr>
              <a:t>$211.5M – Other Misc. Revenue</a:t>
            </a:r>
          </a:p>
          <a:p>
            <a:pPr marL="0" indent="0">
              <a:spcAft>
                <a:spcPts val="200"/>
              </a:spcAft>
              <a:buClr>
                <a:srgbClr val="FF8C05"/>
              </a:buClr>
              <a:buNone/>
            </a:pPr>
            <a:r>
              <a:rPr lang="en-US" sz="1600" b="1" dirty="0">
                <a:solidFill>
                  <a:srgbClr val="FF8C05"/>
                </a:solidFill>
                <a:latin typeface="Roboto"/>
                <a:ea typeface="Roboto"/>
                <a:cs typeface="Segoe UI"/>
              </a:rPr>
              <a:t>FEDERAL REVENUE - $638.2 M</a:t>
            </a:r>
          </a:p>
          <a:p>
            <a:pPr marL="406400" lvl="1" indent="0">
              <a:spcAft>
                <a:spcPts val="200"/>
              </a:spcAft>
              <a:buClr>
                <a:srgbClr val="FF8C05"/>
              </a:buClr>
              <a:buFont typeface="Wingdings"/>
              <a:buChar char="§"/>
            </a:pPr>
            <a:r>
              <a:rPr lang="en-US" sz="1600" dirty="0">
                <a:solidFill>
                  <a:schemeClr val="tx1"/>
                </a:solidFill>
                <a:latin typeface="Roboto"/>
                <a:ea typeface="Roboto"/>
                <a:cs typeface="Segoe UI"/>
              </a:rPr>
              <a:t>$402.7M – 18.44 cent federal gas tax</a:t>
            </a:r>
          </a:p>
          <a:p>
            <a:pPr marL="406400" lvl="1" indent="0">
              <a:spcAft>
                <a:spcPts val="200"/>
              </a:spcAft>
              <a:buClr>
                <a:srgbClr val="FF8C05"/>
              </a:buClr>
              <a:buFont typeface="Wingdings"/>
              <a:buChar char="§"/>
            </a:pPr>
            <a:r>
              <a:rPr lang="en-US" sz="1600" dirty="0">
                <a:solidFill>
                  <a:schemeClr val="tx1"/>
                </a:solidFill>
                <a:latin typeface="Roboto"/>
                <a:ea typeface="Roboto"/>
                <a:cs typeface="Segoe UI"/>
              </a:rPr>
              <a:t>$153.8M – Federal Special Fuel Tax</a:t>
            </a:r>
          </a:p>
          <a:p>
            <a:pPr marL="406400" lvl="1" indent="0">
              <a:spcAft>
                <a:spcPts val="200"/>
              </a:spcAft>
              <a:buClr>
                <a:srgbClr val="FF8C05"/>
              </a:buClr>
              <a:buFont typeface="Wingdings"/>
              <a:buChar char="§"/>
            </a:pPr>
            <a:r>
              <a:rPr lang="en-US" sz="1600" dirty="0">
                <a:solidFill>
                  <a:schemeClr val="tx1"/>
                </a:solidFill>
                <a:latin typeface="Roboto"/>
                <a:ea typeface="Roboto"/>
                <a:cs typeface="Segoe UI"/>
              </a:rPr>
              <a:t>$81.7M -  Other Misc. Revenue</a:t>
            </a:r>
          </a:p>
          <a:p>
            <a:pPr marL="0" indent="0">
              <a:buNone/>
            </a:pPr>
            <a:endParaRPr lang="en-US" sz="1800" dirty="0">
              <a:solidFill>
                <a:srgbClr val="000000"/>
              </a:solidFill>
              <a:cs typeface="Segoe UI"/>
            </a:endParaRPr>
          </a:p>
          <a:p>
            <a:pPr marL="233045" indent="-233045"/>
            <a:endParaRPr lang="en-US" sz="1800" dirty="0">
              <a:solidFill>
                <a:srgbClr val="000000"/>
              </a:solidFill>
              <a:cs typeface="Segoe UI"/>
            </a:endParaRPr>
          </a:p>
          <a:p>
            <a:pPr marL="233045" indent="-233045"/>
            <a:endParaRPr lang="en-US" sz="1800" dirty="0">
              <a:solidFill>
                <a:srgbClr val="000000"/>
              </a:solidFill>
              <a:cs typeface="Segoe UI"/>
            </a:endParaRPr>
          </a:p>
          <a:p>
            <a:pPr marL="0" indent="0">
              <a:buNone/>
            </a:pPr>
            <a:endParaRPr lang="en-US" dirty="0"/>
          </a:p>
        </p:txBody>
      </p:sp>
      <p:sp>
        <p:nvSpPr>
          <p:cNvPr id="15" name="TextBox 14">
            <a:extLst>
              <a:ext uri="{FF2B5EF4-FFF2-40B4-BE49-F238E27FC236}">
                <a16:creationId xmlns:a16="http://schemas.microsoft.com/office/drawing/2014/main" id="{41DB8FD5-361E-4FB5-B13D-86167F9054CE}"/>
              </a:ext>
            </a:extLst>
          </p:cNvPr>
          <p:cNvSpPr txBox="1"/>
          <p:nvPr/>
        </p:nvSpPr>
        <p:spPr>
          <a:xfrm>
            <a:off x="575824" y="205732"/>
            <a:ext cx="11296650" cy="1323439"/>
          </a:xfrm>
          <a:prstGeom prst="rect">
            <a:avLst/>
          </a:prstGeom>
          <a:noFill/>
        </p:spPr>
        <p:txBody>
          <a:bodyPr wrap="square" lIns="91440" tIns="45720" rIns="91440" bIns="45720" rtlCol="0" anchor="t">
            <a:spAutoFit/>
          </a:bodyPr>
          <a:lstStyle/>
          <a:p>
            <a:pPr defTabSz="914400">
              <a:defRPr/>
            </a:pPr>
            <a:r>
              <a:rPr lang="en-US" sz="4000" b="1">
                <a:solidFill>
                  <a:srgbClr val="0054A4"/>
                </a:solidFill>
                <a:latin typeface="Roboto" panose="02000000000000000000" pitchFamily="2" charset="0"/>
                <a:ea typeface="Roboto" panose="02000000000000000000" pitchFamily="2" charset="0"/>
                <a:cs typeface="+mj-cs"/>
              </a:rPr>
              <a:t>FY2024 Nevada Highway</a:t>
            </a:r>
            <a:br>
              <a:rPr lang="en-US" sz="4000" b="1">
                <a:solidFill>
                  <a:srgbClr val="0054A4"/>
                </a:solidFill>
                <a:latin typeface="Roboto" panose="02000000000000000000" pitchFamily="2" charset="0"/>
                <a:ea typeface="Roboto" panose="02000000000000000000" pitchFamily="2" charset="0"/>
                <a:cs typeface="+mj-cs"/>
              </a:rPr>
            </a:br>
            <a:r>
              <a:rPr lang="en-US" sz="4000" b="1">
                <a:solidFill>
                  <a:srgbClr val="0054A4"/>
                </a:solidFill>
                <a:latin typeface="Roboto" panose="02000000000000000000" pitchFamily="2" charset="0"/>
                <a:ea typeface="Roboto" panose="02000000000000000000" pitchFamily="2" charset="0"/>
                <a:cs typeface="+mj-cs"/>
              </a:rPr>
              <a:t>Fund Revenue Sources</a:t>
            </a:r>
            <a:r>
              <a:rPr lang="en-US" sz="3600" b="1" cap="small" spc="200">
                <a:solidFill>
                  <a:prstClr val="white"/>
                </a:solidFill>
                <a:latin typeface="Roboto" panose="02000000000000000000" pitchFamily="2" charset="0"/>
                <a:ea typeface="Roboto" panose="02000000000000000000" pitchFamily="2" charset="0"/>
                <a:cs typeface="Calibri"/>
              </a:rPr>
              <a:t>)</a:t>
            </a:r>
            <a:endParaRPr kumimoji="0" lang="en-US" sz="3600" b="1" i="0" u="none" strike="noStrike" kern="1200" cap="small" spc="200" normalizeH="0" baseline="0" noProof="0">
              <a:ln>
                <a:noFill/>
              </a:ln>
              <a:solidFill>
                <a:prstClr val="white"/>
              </a:solidFill>
              <a:effectLst/>
              <a:uLnTx/>
              <a:uFillTx/>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215712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1DB8FD5-361E-4FB5-B13D-86167F9054CE}"/>
              </a:ext>
            </a:extLst>
          </p:cNvPr>
          <p:cNvSpPr txBox="1"/>
          <p:nvPr/>
        </p:nvSpPr>
        <p:spPr>
          <a:xfrm>
            <a:off x="539112" y="168414"/>
            <a:ext cx="11113776" cy="707886"/>
          </a:xfrm>
          <a:prstGeom prst="rect">
            <a:avLst/>
          </a:prstGeom>
          <a:noFill/>
        </p:spPr>
        <p:txBody>
          <a:bodyPr wrap="square" lIns="91440" tIns="45720" rIns="91440" bIns="45720" rtlCol="0" anchor="t">
            <a:spAutoFit/>
          </a:bodyPr>
          <a:lstStyle/>
          <a:p>
            <a:r>
              <a:rPr lang="en-US" sz="4000" b="1">
                <a:solidFill>
                  <a:srgbClr val="0054A4"/>
                </a:solidFill>
                <a:latin typeface="Roboto" panose="02000000000000000000" pitchFamily="2" charset="0"/>
                <a:ea typeface="Roboto" panose="02000000000000000000" pitchFamily="2" charset="0"/>
                <a:cs typeface="+mj-cs"/>
              </a:rPr>
              <a:t>State Highway Fund Expenditures – FY 2024 </a:t>
            </a:r>
            <a:endParaRPr lang="en-US" sz="4000" b="1">
              <a:solidFill>
                <a:srgbClr val="0054A4"/>
              </a:solidFill>
              <a:latin typeface="Roboto" panose="02000000000000000000" pitchFamily="2" charset="0"/>
              <a:ea typeface="Roboto" panose="02000000000000000000" pitchFamily="2" charset="0"/>
              <a:cs typeface="Segoe UI"/>
            </a:endParaRPr>
          </a:p>
        </p:txBody>
      </p:sp>
      <p:pic>
        <p:nvPicPr>
          <p:cNvPr id="11" name="Picture 10">
            <a:extLst>
              <a:ext uri="{FF2B5EF4-FFF2-40B4-BE49-F238E27FC236}">
                <a16:creationId xmlns:a16="http://schemas.microsoft.com/office/drawing/2014/main" id="{274EDD73-F6B0-744F-9973-24ECBC09B3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76300"/>
            <a:ext cx="10651460" cy="5997234"/>
          </a:xfrm>
          <a:prstGeom prst="rect">
            <a:avLst/>
          </a:prstGeom>
        </p:spPr>
      </p:pic>
    </p:spTree>
    <p:extLst>
      <p:ext uri="{BB962C8B-B14F-4D97-AF65-F5344CB8AC3E}">
        <p14:creationId xmlns:p14="http://schemas.microsoft.com/office/powerpoint/2010/main" val="232801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989B27-9988-0EEF-8D7C-AB813DBC5C2A}"/>
              </a:ext>
            </a:extLst>
          </p:cNvPr>
          <p:cNvSpPr txBox="1"/>
          <p:nvPr/>
        </p:nvSpPr>
        <p:spPr>
          <a:xfrm>
            <a:off x="539112" y="168414"/>
            <a:ext cx="11113776" cy="707886"/>
          </a:xfrm>
          <a:prstGeom prst="rect">
            <a:avLst/>
          </a:prstGeom>
          <a:noFill/>
        </p:spPr>
        <p:txBody>
          <a:bodyPr wrap="square" lIns="91440" tIns="45720" rIns="91440" bIns="45720" rtlCol="0" anchor="t">
            <a:spAutoFit/>
          </a:bodyPr>
          <a:lstStyle/>
          <a:p>
            <a:r>
              <a:rPr lang="en-US" sz="4000" b="1">
                <a:solidFill>
                  <a:srgbClr val="0054A4"/>
                </a:solidFill>
                <a:latin typeface="Roboto" panose="02000000000000000000" pitchFamily="2" charset="0"/>
                <a:ea typeface="Roboto" panose="02000000000000000000" pitchFamily="2" charset="0"/>
                <a:cs typeface="+mj-cs"/>
              </a:rPr>
              <a:t>State Highway Fund Revenue</a:t>
            </a:r>
            <a:endParaRPr lang="en-US" sz="4000" b="1">
              <a:solidFill>
                <a:srgbClr val="0054A4"/>
              </a:solidFill>
              <a:latin typeface="Roboto" panose="02000000000000000000" pitchFamily="2" charset="0"/>
              <a:ea typeface="Roboto" panose="02000000000000000000" pitchFamily="2" charset="0"/>
              <a:cs typeface="Segoe UI"/>
            </a:endParaRPr>
          </a:p>
        </p:txBody>
      </p:sp>
      <p:sp>
        <p:nvSpPr>
          <p:cNvPr id="6" name="Text Placeholder 2" descr="2023 state highway fund revenue information ">
            <a:extLst>
              <a:ext uri="{FF2B5EF4-FFF2-40B4-BE49-F238E27FC236}">
                <a16:creationId xmlns:a16="http://schemas.microsoft.com/office/drawing/2014/main" id="{85226777-51BE-EEE3-257C-01E56255BA78}"/>
              </a:ext>
            </a:extLst>
          </p:cNvPr>
          <p:cNvSpPr txBox="1">
            <a:spLocks/>
          </p:cNvSpPr>
          <p:nvPr/>
        </p:nvSpPr>
        <p:spPr>
          <a:xfrm>
            <a:off x="539112" y="869971"/>
            <a:ext cx="10711807" cy="490682"/>
          </a:xfrm>
          <a:prstGeom prst="rect">
            <a:avLst/>
          </a:prstGeom>
        </p:spPr>
        <p:txBody>
          <a:bodyPr lIns="91440" tIns="45720" rIns="91440" bIns="45720" anchor="t"/>
          <a:lstStyle>
            <a:lvl1pPr marL="233357" indent="-233357" algn="l" defTabSz="914354" rtl="0" eaLnBrk="1" latinLnBrk="0" hangingPunct="1">
              <a:lnSpc>
                <a:spcPct val="90000"/>
              </a:lnSpc>
              <a:spcBef>
                <a:spcPts val="1200"/>
              </a:spcBef>
              <a:spcAft>
                <a:spcPts val="600"/>
              </a:spcAft>
              <a:buClr>
                <a:schemeClr val="accent3"/>
              </a:buClr>
              <a:buFont typeface="Wingdings" panose="05000000000000000000" pitchFamily="2" charset="2"/>
              <a:buChar char="§"/>
              <a:defRPr sz="2400" kern="1200">
                <a:solidFill>
                  <a:sysClr val="windowText" lastClr="000000"/>
                </a:solidFill>
                <a:latin typeface="+mj-lt"/>
                <a:ea typeface="+mn-ea"/>
                <a:cs typeface="+mn-cs"/>
              </a:defRPr>
            </a:lvl1pPr>
            <a:lvl2pPr marL="640064" indent="-182875" algn="l" defTabSz="914354" rtl="0" eaLnBrk="1" latinLnBrk="0" hangingPunct="1">
              <a:lnSpc>
                <a:spcPct val="90000"/>
              </a:lnSpc>
              <a:spcBef>
                <a:spcPts val="600"/>
              </a:spcBef>
              <a:spcAft>
                <a:spcPts val="600"/>
              </a:spcAft>
              <a:buClr>
                <a:schemeClr val="accent2"/>
              </a:buClr>
              <a:buFont typeface="Arial" panose="020B0604020202020204" pitchFamily="34" charset="0"/>
              <a:buChar char="•"/>
              <a:defRPr sz="2000" kern="1200">
                <a:solidFill>
                  <a:sysClr val="windowText" lastClr="000000"/>
                </a:solidFill>
                <a:latin typeface="+mj-lt"/>
                <a:ea typeface="+mn-ea"/>
                <a:cs typeface="+mn-cs"/>
              </a:defRPr>
            </a:lvl2pPr>
            <a:lvl3pPr marL="1142942" indent="-182875" algn="l" defTabSz="914354" rtl="0" eaLnBrk="1" latinLnBrk="0" hangingPunct="1">
              <a:lnSpc>
                <a:spcPct val="90000"/>
              </a:lnSpc>
              <a:spcBef>
                <a:spcPts val="600"/>
              </a:spcBef>
              <a:spcAft>
                <a:spcPts val="600"/>
              </a:spcAft>
              <a:buClr>
                <a:schemeClr val="tx1"/>
              </a:buClr>
              <a:buFont typeface="Arial" panose="020B0604020202020204" pitchFamily="34" charset="0"/>
              <a:buChar char="•"/>
              <a:defRPr sz="1800" kern="1200">
                <a:solidFill>
                  <a:sysClr val="windowText" lastClr="000000"/>
                </a:solidFill>
                <a:latin typeface="+mj-lt"/>
                <a:ea typeface="+mn-ea"/>
                <a:cs typeface="+mn-cs"/>
              </a:defRPr>
            </a:lvl3pPr>
            <a:lvl4pPr marL="1600120" indent="-182875" algn="l" defTabSz="914354" rtl="0" eaLnBrk="1" latinLnBrk="0" hangingPunct="1">
              <a:lnSpc>
                <a:spcPct val="90000"/>
              </a:lnSpc>
              <a:spcBef>
                <a:spcPts val="600"/>
              </a:spcBef>
              <a:spcAft>
                <a:spcPts val="600"/>
              </a:spcAft>
              <a:buFont typeface="Arial" panose="020B0604020202020204" pitchFamily="34" charset="0"/>
              <a:buChar char="•"/>
              <a:defRPr sz="1600" kern="1200">
                <a:solidFill>
                  <a:sysClr val="windowText" lastClr="000000"/>
                </a:solidFill>
                <a:latin typeface="+mj-lt"/>
                <a:ea typeface="+mn-ea"/>
                <a:cs typeface="+mn-cs"/>
              </a:defRPr>
            </a:lvl4pPr>
            <a:lvl5pPr marL="2057298" indent="-182875" algn="l" defTabSz="914354" rtl="0" eaLnBrk="1" latinLnBrk="0" hangingPunct="1">
              <a:lnSpc>
                <a:spcPct val="90000"/>
              </a:lnSpc>
              <a:spcBef>
                <a:spcPts val="600"/>
              </a:spcBef>
              <a:spcAft>
                <a:spcPts val="600"/>
              </a:spcAft>
              <a:buFont typeface="Arial" panose="020B0604020202020204" pitchFamily="34" charset="0"/>
              <a:buChar char="•"/>
              <a:defRPr sz="1400" kern="1200">
                <a:solidFill>
                  <a:sysClr val="windowText" lastClr="000000"/>
                </a:solidFill>
                <a:latin typeface="+mj-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solidFill>
                  <a:srgbClr val="1B8F8B"/>
                </a:solidFill>
                <a:latin typeface="Roboto" panose="02000000000000000000" pitchFamily="2" charset="0"/>
                <a:ea typeface="Roboto" panose="02000000000000000000" pitchFamily="2" charset="0"/>
                <a:cs typeface="Segoe UI"/>
              </a:rPr>
              <a:t>Mix of motor vehicle taxes and fees, fuel taxes, and federal funds.</a:t>
            </a:r>
            <a:endParaRPr lang="en-US" sz="1600">
              <a:solidFill>
                <a:schemeClr val="tx1"/>
              </a:solidFill>
              <a:latin typeface="Roboto" panose="02000000000000000000" pitchFamily="2" charset="0"/>
              <a:ea typeface="Roboto" panose="02000000000000000000" pitchFamily="2" charset="0"/>
              <a:cs typeface="Segoe UI"/>
            </a:endParaRPr>
          </a:p>
          <a:p>
            <a:pPr marL="233045" indent="-233045"/>
            <a:endParaRPr lang="en-US" sz="1800">
              <a:solidFill>
                <a:srgbClr val="000000"/>
              </a:solidFill>
              <a:cs typeface="Segoe UI"/>
            </a:endParaRPr>
          </a:p>
          <a:p>
            <a:pPr marL="233045" indent="-233045"/>
            <a:endParaRPr lang="en-US" sz="1800">
              <a:solidFill>
                <a:srgbClr val="000000"/>
              </a:solidFill>
              <a:cs typeface="Segoe UI"/>
            </a:endParaRPr>
          </a:p>
          <a:p>
            <a:pPr marL="233045" indent="-233045"/>
            <a:endParaRPr lang="en-US" sz="1800">
              <a:solidFill>
                <a:srgbClr val="000000"/>
              </a:solidFill>
              <a:cs typeface="Segoe UI"/>
            </a:endParaRPr>
          </a:p>
          <a:p>
            <a:pPr marL="0" indent="0">
              <a:buNone/>
            </a:pPr>
            <a:endParaRPr lang="en-US"/>
          </a:p>
        </p:txBody>
      </p:sp>
      <p:pic>
        <p:nvPicPr>
          <p:cNvPr id="10" name="Picture 9" descr="Chart, bar chart&#10;&#10;AI-generated content may be incorrect.">
            <a:extLst>
              <a:ext uri="{FF2B5EF4-FFF2-40B4-BE49-F238E27FC236}">
                <a16:creationId xmlns:a16="http://schemas.microsoft.com/office/drawing/2014/main" id="{B04556EC-5F79-750E-D908-F162E5DFB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728" y="1259053"/>
            <a:ext cx="9437402" cy="5397531"/>
          </a:xfrm>
          <a:prstGeom prst="rect">
            <a:avLst/>
          </a:prstGeom>
        </p:spPr>
      </p:pic>
      <p:sp>
        <p:nvSpPr>
          <p:cNvPr id="11" name="Text Placeholder 2" descr="2023 state highway fund revenue information ">
            <a:extLst>
              <a:ext uri="{FF2B5EF4-FFF2-40B4-BE49-F238E27FC236}">
                <a16:creationId xmlns:a16="http://schemas.microsoft.com/office/drawing/2014/main" id="{3C79F98A-57FA-E259-29DF-88E675B8EA2B}"/>
              </a:ext>
            </a:extLst>
          </p:cNvPr>
          <p:cNvSpPr txBox="1">
            <a:spLocks/>
          </p:cNvSpPr>
          <p:nvPr/>
        </p:nvSpPr>
        <p:spPr>
          <a:xfrm>
            <a:off x="2894384" y="2022783"/>
            <a:ext cx="6001262" cy="461109"/>
          </a:xfrm>
          <a:prstGeom prst="rect">
            <a:avLst/>
          </a:prstGeom>
        </p:spPr>
        <p:txBody>
          <a:bodyPr lIns="91440" tIns="45720" rIns="91440" bIns="45720" anchor="t"/>
          <a:lstStyle>
            <a:lvl1pPr marL="233357" indent="-233357" algn="l" defTabSz="914354" rtl="0" eaLnBrk="1" latinLnBrk="0" hangingPunct="1">
              <a:lnSpc>
                <a:spcPct val="90000"/>
              </a:lnSpc>
              <a:spcBef>
                <a:spcPts val="1200"/>
              </a:spcBef>
              <a:spcAft>
                <a:spcPts val="600"/>
              </a:spcAft>
              <a:buClr>
                <a:schemeClr val="accent3"/>
              </a:buClr>
              <a:buFont typeface="Wingdings" panose="05000000000000000000" pitchFamily="2" charset="2"/>
              <a:buChar char="§"/>
              <a:defRPr sz="2400" kern="1200">
                <a:solidFill>
                  <a:sysClr val="windowText" lastClr="000000"/>
                </a:solidFill>
                <a:latin typeface="+mj-lt"/>
                <a:ea typeface="+mn-ea"/>
                <a:cs typeface="+mn-cs"/>
              </a:defRPr>
            </a:lvl1pPr>
            <a:lvl2pPr marL="640064" indent="-182875" algn="l" defTabSz="914354" rtl="0" eaLnBrk="1" latinLnBrk="0" hangingPunct="1">
              <a:lnSpc>
                <a:spcPct val="90000"/>
              </a:lnSpc>
              <a:spcBef>
                <a:spcPts val="600"/>
              </a:spcBef>
              <a:spcAft>
                <a:spcPts val="600"/>
              </a:spcAft>
              <a:buClr>
                <a:schemeClr val="accent2"/>
              </a:buClr>
              <a:buFont typeface="Arial" panose="020B0604020202020204" pitchFamily="34" charset="0"/>
              <a:buChar char="•"/>
              <a:defRPr sz="2000" kern="1200">
                <a:solidFill>
                  <a:sysClr val="windowText" lastClr="000000"/>
                </a:solidFill>
                <a:latin typeface="+mj-lt"/>
                <a:ea typeface="+mn-ea"/>
                <a:cs typeface="+mn-cs"/>
              </a:defRPr>
            </a:lvl2pPr>
            <a:lvl3pPr marL="1142942" indent="-182875" algn="l" defTabSz="914354" rtl="0" eaLnBrk="1" latinLnBrk="0" hangingPunct="1">
              <a:lnSpc>
                <a:spcPct val="90000"/>
              </a:lnSpc>
              <a:spcBef>
                <a:spcPts val="600"/>
              </a:spcBef>
              <a:spcAft>
                <a:spcPts val="600"/>
              </a:spcAft>
              <a:buClr>
                <a:schemeClr val="tx1"/>
              </a:buClr>
              <a:buFont typeface="Arial" panose="020B0604020202020204" pitchFamily="34" charset="0"/>
              <a:buChar char="•"/>
              <a:defRPr sz="1800" kern="1200">
                <a:solidFill>
                  <a:sysClr val="windowText" lastClr="000000"/>
                </a:solidFill>
                <a:latin typeface="+mj-lt"/>
                <a:ea typeface="+mn-ea"/>
                <a:cs typeface="+mn-cs"/>
              </a:defRPr>
            </a:lvl3pPr>
            <a:lvl4pPr marL="1600120" indent="-182875" algn="l" defTabSz="914354" rtl="0" eaLnBrk="1" latinLnBrk="0" hangingPunct="1">
              <a:lnSpc>
                <a:spcPct val="90000"/>
              </a:lnSpc>
              <a:spcBef>
                <a:spcPts val="600"/>
              </a:spcBef>
              <a:spcAft>
                <a:spcPts val="600"/>
              </a:spcAft>
              <a:buFont typeface="Arial" panose="020B0604020202020204" pitchFamily="34" charset="0"/>
              <a:buChar char="•"/>
              <a:defRPr sz="1600" kern="1200">
                <a:solidFill>
                  <a:sysClr val="windowText" lastClr="000000"/>
                </a:solidFill>
                <a:latin typeface="+mj-lt"/>
                <a:ea typeface="+mn-ea"/>
                <a:cs typeface="+mn-cs"/>
              </a:defRPr>
            </a:lvl4pPr>
            <a:lvl5pPr marL="2057298" indent="-182875" algn="l" defTabSz="914354" rtl="0" eaLnBrk="1" latinLnBrk="0" hangingPunct="1">
              <a:lnSpc>
                <a:spcPct val="90000"/>
              </a:lnSpc>
              <a:spcBef>
                <a:spcPts val="600"/>
              </a:spcBef>
              <a:spcAft>
                <a:spcPts val="600"/>
              </a:spcAft>
              <a:buFont typeface="Arial" panose="020B0604020202020204" pitchFamily="34" charset="0"/>
              <a:buChar char="•"/>
              <a:defRPr sz="1400" kern="1200">
                <a:solidFill>
                  <a:sysClr val="windowText" lastClr="000000"/>
                </a:solidFill>
                <a:latin typeface="+mj-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a:solidFill>
                  <a:schemeClr val="tx1">
                    <a:lumMod val="65000"/>
                    <a:lumOff val="35000"/>
                  </a:schemeClr>
                </a:solidFill>
                <a:latin typeface="Roboto"/>
                <a:ea typeface="Roboto"/>
                <a:cs typeface="Segoe UI"/>
              </a:rPr>
              <a:t>2024 Revenue = $1.334B</a:t>
            </a:r>
          </a:p>
          <a:p>
            <a:pPr marL="233045" indent="-233045" algn="ctr"/>
            <a:endParaRPr lang="en-US" sz="1800">
              <a:solidFill>
                <a:schemeClr val="tx1">
                  <a:lumMod val="65000"/>
                  <a:lumOff val="35000"/>
                </a:schemeClr>
              </a:solidFill>
              <a:cs typeface="Segoe UI"/>
            </a:endParaRPr>
          </a:p>
          <a:p>
            <a:pPr marL="0" indent="0" algn="ctr">
              <a:buNone/>
            </a:pPr>
            <a:endParaRPr lang="en-US">
              <a:solidFill>
                <a:schemeClr val="tx1">
                  <a:lumMod val="65000"/>
                  <a:lumOff val="35000"/>
                </a:schemeClr>
              </a:solidFill>
            </a:endParaRPr>
          </a:p>
        </p:txBody>
      </p:sp>
    </p:spTree>
    <p:extLst>
      <p:ext uri="{BB962C8B-B14F-4D97-AF65-F5344CB8AC3E}">
        <p14:creationId xmlns:p14="http://schemas.microsoft.com/office/powerpoint/2010/main" val="1363137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FABAE6-74D7-24C8-87DD-DF9534731773}"/>
              </a:ext>
              <a:ext uri="{C183D7F6-B498-43B3-948B-1728B52AA6E4}">
                <adec:decorative xmlns:adec="http://schemas.microsoft.com/office/drawing/2017/decorative" val="1"/>
              </a:ext>
            </a:extLst>
          </p:cNvPr>
          <p:cNvSpPr/>
          <p:nvPr/>
        </p:nvSpPr>
        <p:spPr>
          <a:xfrm>
            <a:off x="0" y="0"/>
            <a:ext cx="12192000" cy="1410788"/>
          </a:xfrm>
          <a:prstGeom prst="rect">
            <a:avLst/>
          </a:prstGeom>
          <a:solidFill>
            <a:srgbClr val="0153A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4891"/>
              </a:solidFill>
            </a:endParaRPr>
          </a:p>
        </p:txBody>
      </p:sp>
      <p:pic>
        <p:nvPicPr>
          <p:cNvPr id="7" name="Picture 6">
            <a:extLst>
              <a:ext uri="{FF2B5EF4-FFF2-40B4-BE49-F238E27FC236}">
                <a16:creationId xmlns:a16="http://schemas.microsoft.com/office/drawing/2014/main" id="{C0988579-7130-8839-5B8A-4FA458D29CA0}"/>
              </a:ext>
              <a:ext uri="{C183D7F6-B498-43B3-948B-1728B52AA6E4}">
                <adec:decorative xmlns:adec="http://schemas.microsoft.com/office/drawing/2017/decorative" val="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1" r="66528"/>
          <a:stretch/>
        </p:blipFill>
        <p:spPr>
          <a:xfrm>
            <a:off x="8570686" y="-284150"/>
            <a:ext cx="3621314" cy="2400331"/>
          </a:xfrm>
          <a:prstGeom prst="rect">
            <a:avLst/>
          </a:prstGeom>
        </p:spPr>
      </p:pic>
      <p:sp>
        <p:nvSpPr>
          <p:cNvPr id="14" name="Rectangle 13">
            <a:extLst>
              <a:ext uri="{FF2B5EF4-FFF2-40B4-BE49-F238E27FC236}">
                <a16:creationId xmlns:a16="http://schemas.microsoft.com/office/drawing/2014/main" id="{E4FB2F9C-E452-3600-E2CB-4DF8CCDE84A6}"/>
              </a:ext>
              <a:ext uri="{C183D7F6-B498-43B3-948B-1728B52AA6E4}">
                <adec:decorative xmlns:adec="http://schemas.microsoft.com/office/drawing/2017/decorative" val="1"/>
              </a:ext>
            </a:extLst>
          </p:cNvPr>
          <p:cNvSpPr/>
          <p:nvPr/>
        </p:nvSpPr>
        <p:spPr>
          <a:xfrm>
            <a:off x="179068" y="255069"/>
            <a:ext cx="181249" cy="417646"/>
          </a:xfrm>
          <a:prstGeom prst="rect">
            <a:avLst/>
          </a:prstGeom>
          <a:solidFill>
            <a:srgbClr val="031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5">
            <a:extLst>
              <a:ext uri="{FF2B5EF4-FFF2-40B4-BE49-F238E27FC236}">
                <a16:creationId xmlns:a16="http://schemas.microsoft.com/office/drawing/2014/main" id="{7B234990-7AB5-9BBF-E407-9519CF45C534}"/>
              </a:ext>
            </a:extLst>
          </p:cNvPr>
          <p:cNvSpPr txBox="1">
            <a:spLocks noGrp="1"/>
          </p:cNvSpPr>
          <p:nvPr>
            <p:ph type="title" idx="4294967295"/>
          </p:nvPr>
        </p:nvSpPr>
        <p:spPr>
          <a:xfrm>
            <a:off x="360317" y="148284"/>
            <a:ext cx="847888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Segoe UI Semibold" panose="020B0502040204020203" pitchFamily="34" charset="0"/>
                <a:ea typeface="+mn-ea"/>
                <a:cs typeface="Segoe UI Semibold" panose="020B0502040204020203" pitchFamily="34" charset="0"/>
              </a:rPr>
              <a:t>Federal Tax Revenue Trends</a:t>
            </a:r>
          </a:p>
        </p:txBody>
      </p:sp>
      <p:sp>
        <p:nvSpPr>
          <p:cNvPr id="49" name="TextBox 48">
            <a:extLst>
              <a:ext uri="{FF2B5EF4-FFF2-40B4-BE49-F238E27FC236}">
                <a16:creationId xmlns:a16="http://schemas.microsoft.com/office/drawing/2014/main" id="{40CA88F1-BC8A-F6B9-ABCE-EE1EC9F2CAA9}"/>
              </a:ext>
            </a:extLst>
          </p:cNvPr>
          <p:cNvSpPr txBox="1"/>
          <p:nvPr/>
        </p:nvSpPr>
        <p:spPr>
          <a:xfrm>
            <a:off x="360317" y="1531632"/>
            <a:ext cx="11399486" cy="830997"/>
          </a:xfrm>
          <a:prstGeom prst="rect">
            <a:avLst/>
          </a:prstGeom>
          <a:noFill/>
        </p:spPr>
        <p:txBody>
          <a:bodyPr wrap="square">
            <a:spAutoFit/>
          </a:bodyPr>
          <a:lstStyle/>
          <a:p>
            <a:r>
              <a:rPr lang="en-US" sz="2400" b="1" u="none" strike="noStrike" dirty="0">
                <a:solidFill>
                  <a:srgbClr val="03193A"/>
                </a:solidFill>
                <a:effectLst/>
                <a:latin typeface="Segoe UI Semibold" panose="020B0502040204020203" pitchFamily="34" charset="0"/>
                <a:cs typeface="Segoe UI Semibold" panose="020B0502040204020203" pitchFamily="34" charset="0"/>
              </a:rPr>
              <a:t>Federal gas tax revenue is also under pressure due to declining fuel consumption. </a:t>
            </a:r>
            <a:r>
              <a:rPr lang="en-US" sz="2400" b="1" dirty="0">
                <a:solidFill>
                  <a:srgbClr val="03193A"/>
                </a:solidFill>
                <a:latin typeface="Segoe UI Semibold" panose="020B0502040204020203" pitchFamily="34" charset="0"/>
                <a:cs typeface="Segoe UI Semibold" panose="020B0502040204020203" pitchFamily="34" charset="0"/>
              </a:rPr>
              <a:t>Federal s</a:t>
            </a:r>
            <a:r>
              <a:rPr lang="en-US" sz="2400" b="1" u="none" strike="noStrike" dirty="0">
                <a:solidFill>
                  <a:srgbClr val="03193A"/>
                </a:solidFill>
                <a:effectLst/>
                <a:latin typeface="Segoe UI Semibold" panose="020B0502040204020203" pitchFamily="34" charset="0"/>
                <a:cs typeface="Segoe UI Semibold" panose="020B0502040204020203" pitchFamily="34" charset="0"/>
              </a:rPr>
              <a:t>hortfalls are primary funded from general tax transfers.</a:t>
            </a:r>
          </a:p>
        </p:txBody>
      </p:sp>
      <p:sp>
        <p:nvSpPr>
          <p:cNvPr id="4" name="TextBox 3">
            <a:extLst>
              <a:ext uri="{FF2B5EF4-FFF2-40B4-BE49-F238E27FC236}">
                <a16:creationId xmlns:a16="http://schemas.microsoft.com/office/drawing/2014/main" id="{A21A337C-4EDF-CCB3-FB25-3756F7FFEF81}"/>
              </a:ext>
            </a:extLst>
          </p:cNvPr>
          <p:cNvSpPr txBox="1"/>
          <p:nvPr/>
        </p:nvSpPr>
        <p:spPr>
          <a:xfrm>
            <a:off x="2611193" y="2811119"/>
            <a:ext cx="6542535" cy="461665"/>
          </a:xfrm>
          <a:prstGeom prst="rect">
            <a:avLst/>
          </a:prstGeom>
          <a:noFill/>
        </p:spPr>
        <p:txBody>
          <a:bodyPr wrap="square">
            <a:spAutoFit/>
          </a:bodyPr>
          <a:lstStyle/>
          <a:p>
            <a:pPr algn="ctr"/>
            <a:r>
              <a:rPr lang="en-US" sz="2400" b="1">
                <a:solidFill>
                  <a:srgbClr val="03193A"/>
                </a:solidFill>
                <a:latin typeface="Segoe UI Semibold" panose="020B0502040204020203" pitchFamily="34" charset="0"/>
                <a:cs typeface="Segoe UI Semibold" panose="020B0502040204020203" pitchFamily="34" charset="0"/>
              </a:rPr>
              <a:t>Federal Gas Tax Revenue Trends (1993-2023)</a:t>
            </a:r>
            <a:endParaRPr lang="en-US" sz="2400" b="1" u="none" strike="noStrike">
              <a:solidFill>
                <a:srgbClr val="03193A"/>
              </a:solidFill>
              <a:effectLst/>
              <a:latin typeface="Segoe UI Semibold" panose="020B0502040204020203" pitchFamily="34" charset="0"/>
              <a:cs typeface="Segoe UI Semibold" panose="020B0502040204020203" pitchFamily="34" charset="0"/>
            </a:endParaRPr>
          </a:p>
        </p:txBody>
      </p:sp>
      <p:pic>
        <p:nvPicPr>
          <p:cNvPr id="34" name="Picture 33" descr="Graph of Federal gas tax revenue trends with a spike from 1999-2009 and a downward trend from 2015-2023.">
            <a:extLst>
              <a:ext uri="{FF2B5EF4-FFF2-40B4-BE49-F238E27FC236}">
                <a16:creationId xmlns:a16="http://schemas.microsoft.com/office/drawing/2014/main" id="{22CDA902-F7D5-0A97-FECB-B16D84CA8B15}"/>
              </a:ext>
            </a:extLst>
          </p:cNvPr>
          <p:cNvPicPr>
            <a:picLocks noChangeAspect="1"/>
          </p:cNvPicPr>
          <p:nvPr/>
        </p:nvPicPr>
        <p:blipFill rotWithShape="1">
          <a:blip r:embed="rId4"/>
          <a:srcRect t="24989"/>
          <a:stretch/>
        </p:blipFill>
        <p:spPr>
          <a:xfrm>
            <a:off x="1573829" y="3118411"/>
            <a:ext cx="8431818" cy="4266394"/>
          </a:xfrm>
          <a:prstGeom prst="rect">
            <a:avLst/>
          </a:prstGeom>
        </p:spPr>
      </p:pic>
      <p:sp>
        <p:nvSpPr>
          <p:cNvPr id="5" name="Slide Number Placeholder 4">
            <a:extLst>
              <a:ext uri="{FF2B5EF4-FFF2-40B4-BE49-F238E27FC236}">
                <a16:creationId xmlns:a16="http://schemas.microsoft.com/office/drawing/2014/main" id="{81880982-97FC-AF16-F009-906D304B05E7}"/>
              </a:ext>
            </a:extLst>
          </p:cNvPr>
          <p:cNvSpPr>
            <a:spLocks noGrp="1"/>
          </p:cNvSpPr>
          <p:nvPr>
            <p:ph type="sldNum" sz="quarter" idx="12"/>
          </p:nvPr>
        </p:nvSpPr>
        <p:spPr/>
        <p:txBody>
          <a:bodyPr/>
          <a:lstStyle/>
          <a:p>
            <a:fld id="{F3EC3B26-B3F3-C249-9032-A93DF6D0CE32}" type="slidenum">
              <a:rPr lang="en-US" smtClean="0"/>
              <a:t>6</a:t>
            </a:fld>
            <a:endParaRPr lang="en-US"/>
          </a:p>
        </p:txBody>
      </p:sp>
      <p:pic>
        <p:nvPicPr>
          <p:cNvPr id="3" name="Picture 2" descr="Nevada Department of Transportation Logo">
            <a:extLst>
              <a:ext uri="{FF2B5EF4-FFF2-40B4-BE49-F238E27FC236}">
                <a16:creationId xmlns:a16="http://schemas.microsoft.com/office/drawing/2014/main" id="{957381A7-BD7E-2E15-EA2C-4C7BFD4CAB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4433" y="6114373"/>
            <a:ext cx="1165947" cy="606218"/>
          </a:xfrm>
          <a:prstGeom prst="rect">
            <a:avLst/>
          </a:prstGeom>
        </p:spPr>
      </p:pic>
    </p:spTree>
    <p:extLst>
      <p:ext uri="{BB962C8B-B14F-4D97-AF65-F5344CB8AC3E}">
        <p14:creationId xmlns:p14="http://schemas.microsoft.com/office/powerpoint/2010/main" val="3182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aph showing Nevada State Gas Tax Revenue Per Mile shown a steady decrease.">
            <a:extLst>
              <a:ext uri="{FF2B5EF4-FFF2-40B4-BE49-F238E27FC236}">
                <a16:creationId xmlns:a16="http://schemas.microsoft.com/office/drawing/2014/main" id="{499EE740-768C-AF37-F7FF-41F37B25459D}"/>
              </a:ext>
            </a:extLst>
          </p:cNvPr>
          <p:cNvPicPr>
            <a:picLocks noChangeAspect="1"/>
          </p:cNvPicPr>
          <p:nvPr/>
        </p:nvPicPr>
        <p:blipFill>
          <a:blip r:embed="rId3"/>
          <a:stretch>
            <a:fillRect/>
          </a:stretch>
        </p:blipFill>
        <p:spPr>
          <a:xfrm>
            <a:off x="4648396" y="2115825"/>
            <a:ext cx="6605798" cy="3970798"/>
          </a:xfrm>
          <a:prstGeom prst="rect">
            <a:avLst/>
          </a:prstGeom>
        </p:spPr>
      </p:pic>
      <p:sp>
        <p:nvSpPr>
          <p:cNvPr id="4" name="Rectangle 3">
            <a:extLst>
              <a:ext uri="{FF2B5EF4-FFF2-40B4-BE49-F238E27FC236}">
                <a16:creationId xmlns:a16="http://schemas.microsoft.com/office/drawing/2014/main" id="{5BE3051E-19C4-D5E3-1822-E9A78BFF7734}"/>
              </a:ext>
              <a:ext uri="{C183D7F6-B498-43B3-948B-1728B52AA6E4}">
                <adec:decorative xmlns:adec="http://schemas.microsoft.com/office/drawing/2017/decorative" val="1"/>
              </a:ext>
            </a:extLst>
          </p:cNvPr>
          <p:cNvSpPr/>
          <p:nvPr/>
        </p:nvSpPr>
        <p:spPr>
          <a:xfrm>
            <a:off x="0" y="1"/>
            <a:ext cx="12192000" cy="1410788"/>
          </a:xfrm>
          <a:prstGeom prst="rect">
            <a:avLst/>
          </a:prstGeom>
          <a:solidFill>
            <a:srgbClr val="0153A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4891"/>
              </a:solidFill>
            </a:endParaRPr>
          </a:p>
        </p:txBody>
      </p:sp>
      <p:sp>
        <p:nvSpPr>
          <p:cNvPr id="5" name="Rectangle 4">
            <a:extLst>
              <a:ext uri="{FF2B5EF4-FFF2-40B4-BE49-F238E27FC236}">
                <a16:creationId xmlns:a16="http://schemas.microsoft.com/office/drawing/2014/main" id="{EA86B991-495E-E72E-732D-2850718360AE}"/>
              </a:ext>
              <a:ext uri="{C183D7F6-B498-43B3-948B-1728B52AA6E4}">
                <adec:decorative xmlns:adec="http://schemas.microsoft.com/office/drawing/2017/decorative" val="1"/>
              </a:ext>
            </a:extLst>
          </p:cNvPr>
          <p:cNvSpPr/>
          <p:nvPr/>
        </p:nvSpPr>
        <p:spPr>
          <a:xfrm>
            <a:off x="179068" y="255070"/>
            <a:ext cx="181249" cy="417646"/>
          </a:xfrm>
          <a:prstGeom prst="rect">
            <a:avLst/>
          </a:prstGeom>
          <a:solidFill>
            <a:srgbClr val="031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9E4F5D8-39DD-E960-577A-DE69E6148136}"/>
              </a:ext>
              <a:ext uri="{C183D7F6-B498-43B3-948B-1728B52AA6E4}">
                <adec:decorative xmlns:adec="http://schemas.microsoft.com/office/drawing/2017/decorative" val="1"/>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1" r="66528"/>
          <a:stretch/>
        </p:blipFill>
        <p:spPr>
          <a:xfrm>
            <a:off x="8570686" y="-284149"/>
            <a:ext cx="3621314" cy="2400331"/>
          </a:xfrm>
          <a:prstGeom prst="rect">
            <a:avLst/>
          </a:prstGeom>
        </p:spPr>
      </p:pic>
      <p:sp>
        <p:nvSpPr>
          <p:cNvPr id="8" name="Title 7">
            <a:extLst>
              <a:ext uri="{FF2B5EF4-FFF2-40B4-BE49-F238E27FC236}">
                <a16:creationId xmlns:a16="http://schemas.microsoft.com/office/drawing/2014/main" id="{A7304CD5-999F-7B44-0E1D-C629C2A165B1}"/>
              </a:ext>
            </a:extLst>
          </p:cNvPr>
          <p:cNvSpPr txBox="1">
            <a:spLocks noGrp="1"/>
          </p:cNvSpPr>
          <p:nvPr>
            <p:ph type="title" idx="4294967295"/>
          </p:nvPr>
        </p:nvSpPr>
        <p:spPr>
          <a:xfrm>
            <a:off x="360317" y="148284"/>
            <a:ext cx="8478883"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Segoe UI Semibold" panose="020B0502040204020203" pitchFamily="34" charset="0"/>
                <a:ea typeface="+mn-ea"/>
                <a:cs typeface="Segoe UI Semibold" panose="020B0502040204020203" pitchFamily="34" charset="0"/>
              </a:rPr>
              <a:t>Nevada’s Gas Tax Revenue </a:t>
            </a:r>
          </a:p>
        </p:txBody>
      </p:sp>
      <p:sp>
        <p:nvSpPr>
          <p:cNvPr id="2" name="TextBox 1">
            <a:extLst>
              <a:ext uri="{FF2B5EF4-FFF2-40B4-BE49-F238E27FC236}">
                <a16:creationId xmlns:a16="http://schemas.microsoft.com/office/drawing/2014/main" id="{8F1F3166-D3F9-B820-33BC-11C4B57D1C19}"/>
              </a:ext>
            </a:extLst>
          </p:cNvPr>
          <p:cNvSpPr txBox="1"/>
          <p:nvPr/>
        </p:nvSpPr>
        <p:spPr>
          <a:xfrm>
            <a:off x="360317" y="1859340"/>
            <a:ext cx="4440283" cy="1569660"/>
          </a:xfrm>
          <a:prstGeom prst="rect">
            <a:avLst/>
          </a:prstGeom>
          <a:noFill/>
        </p:spPr>
        <p:txBody>
          <a:bodyPr wrap="square">
            <a:spAutoFit/>
          </a:bodyPr>
          <a:lstStyle/>
          <a:p>
            <a:r>
              <a:rPr lang="en-US" sz="2400" b="1">
                <a:solidFill>
                  <a:srgbClr val="03193A"/>
                </a:solidFill>
                <a:latin typeface="Segoe UI Semibold" panose="020B0502040204020203" pitchFamily="34" charset="0"/>
                <a:cs typeface="Segoe UI Semibold" panose="020B0502040204020203" pitchFamily="34" charset="0"/>
              </a:rPr>
              <a:t>The erosion in fuel tax revenue will accelerate as more vehicles use less gasoline (or no gas at all).</a:t>
            </a:r>
          </a:p>
        </p:txBody>
      </p:sp>
      <p:sp>
        <p:nvSpPr>
          <p:cNvPr id="9" name="TextBox 8">
            <a:extLst>
              <a:ext uri="{FF2B5EF4-FFF2-40B4-BE49-F238E27FC236}">
                <a16:creationId xmlns:a16="http://schemas.microsoft.com/office/drawing/2014/main" id="{581CD833-1F98-8121-FE1E-71902BE814BD}"/>
              </a:ext>
            </a:extLst>
          </p:cNvPr>
          <p:cNvSpPr txBox="1"/>
          <p:nvPr/>
        </p:nvSpPr>
        <p:spPr>
          <a:xfrm>
            <a:off x="5384965" y="2164490"/>
            <a:ext cx="5183512" cy="646331"/>
          </a:xfrm>
          <a:prstGeom prst="rect">
            <a:avLst/>
          </a:prstGeom>
          <a:solidFill>
            <a:schemeClr val="bg1"/>
          </a:solidFill>
        </p:spPr>
        <p:txBody>
          <a:bodyPr wrap="square" rtlCol="0">
            <a:spAutoFit/>
          </a:bodyPr>
          <a:lstStyle/>
          <a:p>
            <a:pPr algn="ctr"/>
            <a:r>
              <a:rPr lang="en-US" b="1"/>
              <a:t>Nevada State Gas Tax Revenue Per Mile</a:t>
            </a:r>
          </a:p>
          <a:p>
            <a:pPr algn="ctr"/>
            <a:r>
              <a:rPr lang="en-US"/>
              <a:t>(3-year rolling average)</a:t>
            </a:r>
          </a:p>
        </p:txBody>
      </p:sp>
      <p:sp>
        <p:nvSpPr>
          <p:cNvPr id="12" name="TextBox 11">
            <a:extLst>
              <a:ext uri="{FF2B5EF4-FFF2-40B4-BE49-F238E27FC236}">
                <a16:creationId xmlns:a16="http://schemas.microsoft.com/office/drawing/2014/main" id="{8DCFDCAB-789F-87B2-0439-EB48D3CF2357}"/>
              </a:ext>
              <a:ext uri="{C183D7F6-B498-43B3-948B-1728B52AA6E4}">
                <adec:decorative xmlns:adec="http://schemas.microsoft.com/office/drawing/2017/decorative" val="1"/>
              </a:ext>
            </a:extLst>
          </p:cNvPr>
          <p:cNvSpPr txBox="1"/>
          <p:nvPr/>
        </p:nvSpPr>
        <p:spPr>
          <a:xfrm>
            <a:off x="5133456" y="5297459"/>
            <a:ext cx="611278" cy="276999"/>
          </a:xfrm>
          <a:prstGeom prst="rect">
            <a:avLst/>
          </a:prstGeom>
          <a:solidFill>
            <a:schemeClr val="bg1"/>
          </a:solidFill>
        </p:spPr>
        <p:txBody>
          <a:bodyPr wrap="square" rtlCol="0">
            <a:spAutoFit/>
          </a:bodyPr>
          <a:lstStyle/>
          <a:p>
            <a:pPr algn="ctr"/>
            <a:r>
              <a:rPr lang="en-US" sz="1200"/>
              <a:t>2012</a:t>
            </a:r>
          </a:p>
        </p:txBody>
      </p:sp>
      <p:sp>
        <p:nvSpPr>
          <p:cNvPr id="15" name="TextBox 14">
            <a:extLst>
              <a:ext uri="{FF2B5EF4-FFF2-40B4-BE49-F238E27FC236}">
                <a16:creationId xmlns:a16="http://schemas.microsoft.com/office/drawing/2014/main" id="{4577BDFB-26BA-98BA-61BF-F11F5C4FD124}"/>
              </a:ext>
              <a:ext uri="{C183D7F6-B498-43B3-948B-1728B52AA6E4}">
                <adec:decorative xmlns:adec="http://schemas.microsoft.com/office/drawing/2017/decorative" val="1"/>
              </a:ext>
            </a:extLst>
          </p:cNvPr>
          <p:cNvSpPr txBox="1"/>
          <p:nvPr/>
        </p:nvSpPr>
        <p:spPr>
          <a:xfrm>
            <a:off x="10071556" y="5297459"/>
            <a:ext cx="611278" cy="276999"/>
          </a:xfrm>
          <a:prstGeom prst="rect">
            <a:avLst/>
          </a:prstGeom>
          <a:solidFill>
            <a:schemeClr val="bg1"/>
          </a:solidFill>
        </p:spPr>
        <p:txBody>
          <a:bodyPr wrap="square" rtlCol="0">
            <a:spAutoFit/>
          </a:bodyPr>
          <a:lstStyle/>
          <a:p>
            <a:pPr algn="ctr"/>
            <a:r>
              <a:rPr lang="en-US" sz="1200"/>
              <a:t>2022</a:t>
            </a:r>
          </a:p>
        </p:txBody>
      </p:sp>
      <p:sp>
        <p:nvSpPr>
          <p:cNvPr id="16" name="TextBox 15">
            <a:extLst>
              <a:ext uri="{FF2B5EF4-FFF2-40B4-BE49-F238E27FC236}">
                <a16:creationId xmlns:a16="http://schemas.microsoft.com/office/drawing/2014/main" id="{FBC89914-3CBC-D3AE-9E89-BCF2CC46904A}"/>
              </a:ext>
              <a:ext uri="{C183D7F6-B498-43B3-948B-1728B52AA6E4}">
                <adec:decorative xmlns:adec="http://schemas.microsoft.com/office/drawing/2017/decorative" val="1"/>
              </a:ext>
            </a:extLst>
          </p:cNvPr>
          <p:cNvSpPr txBox="1"/>
          <p:nvPr/>
        </p:nvSpPr>
        <p:spPr>
          <a:xfrm>
            <a:off x="7213643" y="5574458"/>
            <a:ext cx="1674195" cy="369332"/>
          </a:xfrm>
          <a:prstGeom prst="rect">
            <a:avLst/>
          </a:prstGeom>
          <a:solidFill>
            <a:schemeClr val="bg1"/>
          </a:solidFill>
        </p:spPr>
        <p:txBody>
          <a:bodyPr wrap="square" rtlCol="0">
            <a:spAutoFit/>
          </a:bodyPr>
          <a:lstStyle/>
          <a:p>
            <a:endParaRPr lang="en-US"/>
          </a:p>
        </p:txBody>
      </p:sp>
      <p:sp>
        <p:nvSpPr>
          <p:cNvPr id="17" name="TextBox 16">
            <a:extLst>
              <a:ext uri="{FF2B5EF4-FFF2-40B4-BE49-F238E27FC236}">
                <a16:creationId xmlns:a16="http://schemas.microsoft.com/office/drawing/2014/main" id="{09F86209-02C2-9643-6128-108D0CC7935A}"/>
              </a:ext>
              <a:ext uri="{C183D7F6-B498-43B3-948B-1728B52AA6E4}">
                <adec:decorative xmlns:adec="http://schemas.microsoft.com/office/drawing/2017/decorative" val="1"/>
              </a:ext>
            </a:extLst>
          </p:cNvPr>
          <p:cNvSpPr txBox="1"/>
          <p:nvPr/>
        </p:nvSpPr>
        <p:spPr>
          <a:xfrm>
            <a:off x="5627266" y="5297459"/>
            <a:ext cx="611278" cy="276999"/>
          </a:xfrm>
          <a:prstGeom prst="rect">
            <a:avLst/>
          </a:prstGeom>
          <a:solidFill>
            <a:schemeClr val="bg1"/>
          </a:solidFill>
        </p:spPr>
        <p:txBody>
          <a:bodyPr wrap="square" rtlCol="0">
            <a:spAutoFit/>
          </a:bodyPr>
          <a:lstStyle/>
          <a:p>
            <a:pPr algn="ctr"/>
            <a:r>
              <a:rPr lang="en-US" sz="1200"/>
              <a:t>2013</a:t>
            </a:r>
          </a:p>
        </p:txBody>
      </p:sp>
      <p:sp>
        <p:nvSpPr>
          <p:cNvPr id="18" name="TextBox 17">
            <a:extLst>
              <a:ext uri="{FF2B5EF4-FFF2-40B4-BE49-F238E27FC236}">
                <a16:creationId xmlns:a16="http://schemas.microsoft.com/office/drawing/2014/main" id="{E9D9E7DF-B90C-0D12-38A7-B24094645085}"/>
              </a:ext>
              <a:ext uri="{C183D7F6-B498-43B3-948B-1728B52AA6E4}">
                <adec:decorative xmlns:adec="http://schemas.microsoft.com/office/drawing/2017/decorative" val="1"/>
              </a:ext>
            </a:extLst>
          </p:cNvPr>
          <p:cNvSpPr txBox="1"/>
          <p:nvPr/>
        </p:nvSpPr>
        <p:spPr>
          <a:xfrm>
            <a:off x="6121076" y="5297459"/>
            <a:ext cx="611278" cy="276999"/>
          </a:xfrm>
          <a:prstGeom prst="rect">
            <a:avLst/>
          </a:prstGeom>
          <a:solidFill>
            <a:schemeClr val="bg1"/>
          </a:solidFill>
        </p:spPr>
        <p:txBody>
          <a:bodyPr wrap="square" rtlCol="0">
            <a:spAutoFit/>
          </a:bodyPr>
          <a:lstStyle/>
          <a:p>
            <a:pPr algn="ctr"/>
            <a:r>
              <a:rPr lang="en-US" sz="1200"/>
              <a:t>2014</a:t>
            </a:r>
          </a:p>
        </p:txBody>
      </p:sp>
      <p:sp>
        <p:nvSpPr>
          <p:cNvPr id="19" name="TextBox 18">
            <a:extLst>
              <a:ext uri="{FF2B5EF4-FFF2-40B4-BE49-F238E27FC236}">
                <a16:creationId xmlns:a16="http://schemas.microsoft.com/office/drawing/2014/main" id="{426BF44A-D23F-48E0-9D73-4D2AC69622CB}"/>
              </a:ext>
              <a:ext uri="{C183D7F6-B498-43B3-948B-1728B52AA6E4}">
                <adec:decorative xmlns:adec="http://schemas.microsoft.com/office/drawing/2017/decorative" val="1"/>
              </a:ext>
            </a:extLst>
          </p:cNvPr>
          <p:cNvSpPr txBox="1"/>
          <p:nvPr/>
        </p:nvSpPr>
        <p:spPr>
          <a:xfrm>
            <a:off x="6614886" y="5297459"/>
            <a:ext cx="611278" cy="276999"/>
          </a:xfrm>
          <a:prstGeom prst="rect">
            <a:avLst/>
          </a:prstGeom>
          <a:solidFill>
            <a:schemeClr val="bg1"/>
          </a:solidFill>
        </p:spPr>
        <p:txBody>
          <a:bodyPr wrap="square" rtlCol="0">
            <a:spAutoFit/>
          </a:bodyPr>
          <a:lstStyle/>
          <a:p>
            <a:pPr algn="ctr"/>
            <a:r>
              <a:rPr lang="en-US" sz="1200"/>
              <a:t>2015</a:t>
            </a:r>
          </a:p>
        </p:txBody>
      </p:sp>
      <p:sp>
        <p:nvSpPr>
          <p:cNvPr id="20" name="TextBox 19">
            <a:extLst>
              <a:ext uri="{FF2B5EF4-FFF2-40B4-BE49-F238E27FC236}">
                <a16:creationId xmlns:a16="http://schemas.microsoft.com/office/drawing/2014/main" id="{03D1082D-2F73-92FE-F430-364CDFCFE469}"/>
              </a:ext>
              <a:ext uri="{C183D7F6-B498-43B3-948B-1728B52AA6E4}">
                <adec:decorative xmlns:adec="http://schemas.microsoft.com/office/drawing/2017/decorative" val="1"/>
              </a:ext>
            </a:extLst>
          </p:cNvPr>
          <p:cNvSpPr txBox="1"/>
          <p:nvPr/>
        </p:nvSpPr>
        <p:spPr>
          <a:xfrm>
            <a:off x="7108696" y="5297459"/>
            <a:ext cx="611278" cy="276999"/>
          </a:xfrm>
          <a:prstGeom prst="rect">
            <a:avLst/>
          </a:prstGeom>
          <a:solidFill>
            <a:schemeClr val="bg1"/>
          </a:solidFill>
        </p:spPr>
        <p:txBody>
          <a:bodyPr wrap="square" rtlCol="0">
            <a:spAutoFit/>
          </a:bodyPr>
          <a:lstStyle/>
          <a:p>
            <a:pPr algn="ctr"/>
            <a:r>
              <a:rPr lang="en-US" sz="1200"/>
              <a:t>2016</a:t>
            </a:r>
          </a:p>
        </p:txBody>
      </p:sp>
      <p:sp>
        <p:nvSpPr>
          <p:cNvPr id="21" name="TextBox 20">
            <a:extLst>
              <a:ext uri="{FF2B5EF4-FFF2-40B4-BE49-F238E27FC236}">
                <a16:creationId xmlns:a16="http://schemas.microsoft.com/office/drawing/2014/main" id="{271EDE59-519A-D484-29F2-96F6B2615E7A}"/>
              </a:ext>
              <a:ext uri="{C183D7F6-B498-43B3-948B-1728B52AA6E4}">
                <adec:decorative xmlns:adec="http://schemas.microsoft.com/office/drawing/2017/decorative" val="1"/>
              </a:ext>
            </a:extLst>
          </p:cNvPr>
          <p:cNvSpPr txBox="1"/>
          <p:nvPr/>
        </p:nvSpPr>
        <p:spPr>
          <a:xfrm>
            <a:off x="7602506" y="5297459"/>
            <a:ext cx="611278" cy="276999"/>
          </a:xfrm>
          <a:prstGeom prst="rect">
            <a:avLst/>
          </a:prstGeom>
          <a:solidFill>
            <a:schemeClr val="bg1"/>
          </a:solidFill>
        </p:spPr>
        <p:txBody>
          <a:bodyPr wrap="square" rtlCol="0">
            <a:spAutoFit/>
          </a:bodyPr>
          <a:lstStyle/>
          <a:p>
            <a:pPr algn="ctr"/>
            <a:r>
              <a:rPr lang="en-US" sz="1200"/>
              <a:t>2017</a:t>
            </a:r>
          </a:p>
        </p:txBody>
      </p:sp>
      <p:sp>
        <p:nvSpPr>
          <p:cNvPr id="22" name="TextBox 21">
            <a:extLst>
              <a:ext uri="{FF2B5EF4-FFF2-40B4-BE49-F238E27FC236}">
                <a16:creationId xmlns:a16="http://schemas.microsoft.com/office/drawing/2014/main" id="{01FE17BC-9D3D-EB8B-DA40-A66F9F21EAE4}"/>
              </a:ext>
              <a:ext uri="{C183D7F6-B498-43B3-948B-1728B52AA6E4}">
                <adec:decorative xmlns:adec="http://schemas.microsoft.com/office/drawing/2017/decorative" val="1"/>
              </a:ext>
            </a:extLst>
          </p:cNvPr>
          <p:cNvSpPr txBox="1"/>
          <p:nvPr/>
        </p:nvSpPr>
        <p:spPr>
          <a:xfrm>
            <a:off x="8096316" y="5297459"/>
            <a:ext cx="611278" cy="276999"/>
          </a:xfrm>
          <a:prstGeom prst="rect">
            <a:avLst/>
          </a:prstGeom>
          <a:solidFill>
            <a:schemeClr val="bg1"/>
          </a:solidFill>
        </p:spPr>
        <p:txBody>
          <a:bodyPr wrap="square" rtlCol="0">
            <a:spAutoFit/>
          </a:bodyPr>
          <a:lstStyle/>
          <a:p>
            <a:pPr algn="ctr"/>
            <a:r>
              <a:rPr lang="en-US" sz="1200"/>
              <a:t>2018</a:t>
            </a:r>
          </a:p>
        </p:txBody>
      </p:sp>
      <p:sp>
        <p:nvSpPr>
          <p:cNvPr id="23" name="TextBox 22">
            <a:extLst>
              <a:ext uri="{FF2B5EF4-FFF2-40B4-BE49-F238E27FC236}">
                <a16:creationId xmlns:a16="http://schemas.microsoft.com/office/drawing/2014/main" id="{C55AD542-021D-946D-FBA1-8C0EEB0BA2A7}"/>
              </a:ext>
              <a:ext uri="{C183D7F6-B498-43B3-948B-1728B52AA6E4}">
                <adec:decorative xmlns:adec="http://schemas.microsoft.com/office/drawing/2017/decorative" val="1"/>
              </a:ext>
            </a:extLst>
          </p:cNvPr>
          <p:cNvSpPr txBox="1"/>
          <p:nvPr/>
        </p:nvSpPr>
        <p:spPr>
          <a:xfrm>
            <a:off x="8590126" y="5297459"/>
            <a:ext cx="611278" cy="276999"/>
          </a:xfrm>
          <a:prstGeom prst="rect">
            <a:avLst/>
          </a:prstGeom>
          <a:solidFill>
            <a:schemeClr val="bg1"/>
          </a:solidFill>
        </p:spPr>
        <p:txBody>
          <a:bodyPr wrap="square" rtlCol="0">
            <a:spAutoFit/>
          </a:bodyPr>
          <a:lstStyle/>
          <a:p>
            <a:pPr algn="ctr"/>
            <a:r>
              <a:rPr lang="en-US" sz="1200"/>
              <a:t>2019</a:t>
            </a:r>
          </a:p>
        </p:txBody>
      </p:sp>
      <p:sp>
        <p:nvSpPr>
          <p:cNvPr id="24" name="TextBox 23">
            <a:extLst>
              <a:ext uri="{FF2B5EF4-FFF2-40B4-BE49-F238E27FC236}">
                <a16:creationId xmlns:a16="http://schemas.microsoft.com/office/drawing/2014/main" id="{79B576FA-80C6-0BC7-4A4F-3E9DDFC8237B}"/>
              </a:ext>
              <a:ext uri="{C183D7F6-B498-43B3-948B-1728B52AA6E4}">
                <adec:decorative xmlns:adec="http://schemas.microsoft.com/office/drawing/2017/decorative" val="1"/>
              </a:ext>
            </a:extLst>
          </p:cNvPr>
          <p:cNvSpPr txBox="1"/>
          <p:nvPr/>
        </p:nvSpPr>
        <p:spPr>
          <a:xfrm>
            <a:off x="9083936" y="5297459"/>
            <a:ext cx="611278" cy="276999"/>
          </a:xfrm>
          <a:prstGeom prst="rect">
            <a:avLst/>
          </a:prstGeom>
          <a:solidFill>
            <a:schemeClr val="bg1"/>
          </a:solidFill>
        </p:spPr>
        <p:txBody>
          <a:bodyPr wrap="square" rtlCol="0">
            <a:spAutoFit/>
          </a:bodyPr>
          <a:lstStyle/>
          <a:p>
            <a:pPr algn="ctr"/>
            <a:r>
              <a:rPr lang="en-US" sz="1200"/>
              <a:t>2020</a:t>
            </a:r>
          </a:p>
        </p:txBody>
      </p:sp>
      <p:sp>
        <p:nvSpPr>
          <p:cNvPr id="25" name="TextBox 24">
            <a:extLst>
              <a:ext uri="{FF2B5EF4-FFF2-40B4-BE49-F238E27FC236}">
                <a16:creationId xmlns:a16="http://schemas.microsoft.com/office/drawing/2014/main" id="{91591BB1-B592-AA13-D143-4AC36491F253}"/>
              </a:ext>
              <a:ext uri="{C183D7F6-B498-43B3-948B-1728B52AA6E4}">
                <adec:decorative xmlns:adec="http://schemas.microsoft.com/office/drawing/2017/decorative" val="1"/>
              </a:ext>
            </a:extLst>
          </p:cNvPr>
          <p:cNvSpPr txBox="1"/>
          <p:nvPr/>
        </p:nvSpPr>
        <p:spPr>
          <a:xfrm>
            <a:off x="9577746" y="5297459"/>
            <a:ext cx="611278" cy="276999"/>
          </a:xfrm>
          <a:prstGeom prst="rect">
            <a:avLst/>
          </a:prstGeom>
          <a:solidFill>
            <a:schemeClr val="bg1"/>
          </a:solidFill>
        </p:spPr>
        <p:txBody>
          <a:bodyPr wrap="square" rtlCol="0">
            <a:spAutoFit/>
          </a:bodyPr>
          <a:lstStyle/>
          <a:p>
            <a:pPr algn="ctr"/>
            <a:r>
              <a:rPr lang="en-US" sz="1200"/>
              <a:t>2021</a:t>
            </a:r>
          </a:p>
        </p:txBody>
      </p:sp>
      <p:sp>
        <p:nvSpPr>
          <p:cNvPr id="26" name="TextBox 25">
            <a:extLst>
              <a:ext uri="{FF2B5EF4-FFF2-40B4-BE49-F238E27FC236}">
                <a16:creationId xmlns:a16="http://schemas.microsoft.com/office/drawing/2014/main" id="{D5B1A575-0385-3115-4483-E628317C1FC4}"/>
              </a:ext>
              <a:ext uri="{C183D7F6-B498-43B3-948B-1728B52AA6E4}">
                <adec:decorative xmlns:adec="http://schemas.microsoft.com/office/drawing/2017/decorative" val="1"/>
              </a:ext>
            </a:extLst>
          </p:cNvPr>
          <p:cNvSpPr txBox="1"/>
          <p:nvPr/>
        </p:nvSpPr>
        <p:spPr>
          <a:xfrm>
            <a:off x="10565367" y="5297459"/>
            <a:ext cx="611278" cy="276999"/>
          </a:xfrm>
          <a:prstGeom prst="rect">
            <a:avLst/>
          </a:prstGeom>
          <a:solidFill>
            <a:schemeClr val="bg1"/>
          </a:solidFill>
        </p:spPr>
        <p:txBody>
          <a:bodyPr wrap="square" rtlCol="0">
            <a:spAutoFit/>
          </a:bodyPr>
          <a:lstStyle/>
          <a:p>
            <a:pPr algn="ctr"/>
            <a:r>
              <a:rPr lang="en-US" sz="1200"/>
              <a:t>2023</a:t>
            </a:r>
          </a:p>
        </p:txBody>
      </p:sp>
      <p:sp>
        <p:nvSpPr>
          <p:cNvPr id="7" name="Slide Number Placeholder 6">
            <a:extLst>
              <a:ext uri="{FF2B5EF4-FFF2-40B4-BE49-F238E27FC236}">
                <a16:creationId xmlns:a16="http://schemas.microsoft.com/office/drawing/2014/main" id="{A558A213-B57E-8BCE-9D58-FEAA8CCB7298}"/>
              </a:ext>
            </a:extLst>
          </p:cNvPr>
          <p:cNvSpPr>
            <a:spLocks noGrp="1"/>
          </p:cNvSpPr>
          <p:nvPr>
            <p:ph type="sldNum" sz="quarter" idx="12"/>
          </p:nvPr>
        </p:nvSpPr>
        <p:spPr/>
        <p:txBody>
          <a:bodyPr/>
          <a:lstStyle/>
          <a:p>
            <a:fld id="{F3EC3B26-B3F3-C249-9032-A93DF6D0CE32}" type="slidenum">
              <a:rPr lang="en-US" smtClean="0"/>
              <a:t>7</a:t>
            </a:fld>
            <a:endParaRPr lang="en-US"/>
          </a:p>
        </p:txBody>
      </p:sp>
      <p:pic>
        <p:nvPicPr>
          <p:cNvPr id="6" name="Picture 5" descr="Nevada Department of Transportation Logo">
            <a:extLst>
              <a:ext uri="{FF2B5EF4-FFF2-40B4-BE49-F238E27FC236}">
                <a16:creationId xmlns:a16="http://schemas.microsoft.com/office/drawing/2014/main" id="{B648302A-41F7-CFB0-D7A1-C5DFAEF4DC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7539" y="6086623"/>
            <a:ext cx="1165947" cy="606218"/>
          </a:xfrm>
          <a:prstGeom prst="rect">
            <a:avLst/>
          </a:prstGeom>
        </p:spPr>
      </p:pic>
    </p:spTree>
    <p:extLst>
      <p:ext uri="{BB962C8B-B14F-4D97-AF65-F5344CB8AC3E}">
        <p14:creationId xmlns:p14="http://schemas.microsoft.com/office/powerpoint/2010/main" val="25752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A1539E9-62D9-5D82-1CF8-01F7D4EED127}"/>
              </a:ext>
              <a:ext uri="{C183D7F6-B498-43B3-948B-1728B52AA6E4}">
                <adec:decorative xmlns:adec="http://schemas.microsoft.com/office/drawing/2017/decorative" val="1"/>
              </a:ext>
            </a:extLst>
          </p:cNvPr>
          <p:cNvGrpSpPr/>
          <p:nvPr/>
        </p:nvGrpSpPr>
        <p:grpSpPr>
          <a:xfrm>
            <a:off x="6126720" y="4015829"/>
            <a:ext cx="2314899" cy="1524213"/>
            <a:chOff x="2628310" y="7662515"/>
            <a:chExt cx="2314899" cy="1524213"/>
          </a:xfrm>
        </p:grpSpPr>
        <p:pic>
          <p:nvPicPr>
            <p:cNvPr id="22" name="Picture 21">
              <a:extLst>
                <a:ext uri="{FF2B5EF4-FFF2-40B4-BE49-F238E27FC236}">
                  <a16:creationId xmlns:a16="http://schemas.microsoft.com/office/drawing/2014/main" id="{C6DF162E-C956-FF4A-0C4F-4982E9A7E170}"/>
                </a:ext>
              </a:extLst>
            </p:cNvPr>
            <p:cNvPicPr>
              <a:picLocks noChangeAspect="1"/>
            </p:cNvPicPr>
            <p:nvPr/>
          </p:nvPicPr>
          <p:blipFill>
            <a:blip r:embed="rId3"/>
            <a:stretch>
              <a:fillRect/>
            </a:stretch>
          </p:blipFill>
          <p:spPr>
            <a:xfrm>
              <a:off x="2628310" y="7662515"/>
              <a:ext cx="2314898" cy="1524213"/>
            </a:xfrm>
            <a:prstGeom prst="rect">
              <a:avLst/>
            </a:prstGeom>
          </p:spPr>
        </p:pic>
        <p:sp>
          <p:nvSpPr>
            <p:cNvPr id="23" name="Rectangle 22">
              <a:extLst>
                <a:ext uri="{FF2B5EF4-FFF2-40B4-BE49-F238E27FC236}">
                  <a16:creationId xmlns:a16="http://schemas.microsoft.com/office/drawing/2014/main" id="{BD604F75-7DC3-752D-9CB5-40536BCA15D4}"/>
                </a:ext>
              </a:extLst>
            </p:cNvPr>
            <p:cNvSpPr/>
            <p:nvPr/>
          </p:nvSpPr>
          <p:spPr>
            <a:xfrm>
              <a:off x="4572001" y="7838166"/>
              <a:ext cx="371208" cy="670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5BE3051E-19C4-D5E3-1822-E9A78BFF7734}"/>
              </a:ext>
              <a:ext uri="{C183D7F6-B498-43B3-948B-1728B52AA6E4}">
                <adec:decorative xmlns:adec="http://schemas.microsoft.com/office/drawing/2017/decorative" val="1"/>
              </a:ext>
            </a:extLst>
          </p:cNvPr>
          <p:cNvSpPr/>
          <p:nvPr/>
        </p:nvSpPr>
        <p:spPr>
          <a:xfrm>
            <a:off x="0" y="1"/>
            <a:ext cx="12192000" cy="1410788"/>
          </a:xfrm>
          <a:prstGeom prst="rect">
            <a:avLst/>
          </a:prstGeom>
          <a:solidFill>
            <a:srgbClr val="0153A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4891"/>
              </a:solidFill>
            </a:endParaRPr>
          </a:p>
        </p:txBody>
      </p:sp>
      <p:sp>
        <p:nvSpPr>
          <p:cNvPr id="5" name="Rectangle 4">
            <a:extLst>
              <a:ext uri="{FF2B5EF4-FFF2-40B4-BE49-F238E27FC236}">
                <a16:creationId xmlns:a16="http://schemas.microsoft.com/office/drawing/2014/main" id="{EA86B991-495E-E72E-732D-2850718360AE}"/>
              </a:ext>
              <a:ext uri="{C183D7F6-B498-43B3-948B-1728B52AA6E4}">
                <adec:decorative xmlns:adec="http://schemas.microsoft.com/office/drawing/2017/decorative" val="1"/>
              </a:ext>
            </a:extLst>
          </p:cNvPr>
          <p:cNvSpPr/>
          <p:nvPr/>
        </p:nvSpPr>
        <p:spPr>
          <a:xfrm>
            <a:off x="179068" y="255070"/>
            <a:ext cx="181249" cy="417646"/>
          </a:xfrm>
          <a:prstGeom prst="rect">
            <a:avLst/>
          </a:prstGeom>
          <a:solidFill>
            <a:srgbClr val="031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9E4F5D8-39DD-E960-577A-DE69E6148136}"/>
              </a:ext>
              <a:ext uri="{C183D7F6-B498-43B3-948B-1728B52AA6E4}">
                <adec:decorative xmlns:adec="http://schemas.microsoft.com/office/drawing/2017/decorative" val="1"/>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1" r="66528"/>
          <a:stretch/>
        </p:blipFill>
        <p:spPr>
          <a:xfrm>
            <a:off x="8570686" y="-284149"/>
            <a:ext cx="3621314" cy="2400331"/>
          </a:xfrm>
          <a:prstGeom prst="rect">
            <a:avLst/>
          </a:prstGeom>
        </p:spPr>
      </p:pic>
      <p:sp>
        <p:nvSpPr>
          <p:cNvPr id="8" name="Title 7">
            <a:extLst>
              <a:ext uri="{FF2B5EF4-FFF2-40B4-BE49-F238E27FC236}">
                <a16:creationId xmlns:a16="http://schemas.microsoft.com/office/drawing/2014/main" id="{A7304CD5-999F-7B44-0E1D-C629C2A165B1}"/>
              </a:ext>
            </a:extLst>
          </p:cNvPr>
          <p:cNvSpPr txBox="1">
            <a:spLocks noGrp="1"/>
          </p:cNvSpPr>
          <p:nvPr>
            <p:ph type="title" idx="4294967295"/>
          </p:nvPr>
        </p:nvSpPr>
        <p:spPr>
          <a:xfrm>
            <a:off x="360317" y="148284"/>
            <a:ext cx="9025730"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Segoe UI Semibold" panose="020B0502040204020203" pitchFamily="34" charset="0"/>
                <a:ea typeface="+mn-ea"/>
                <a:cs typeface="Segoe UI Semibold" panose="020B0502040204020203" pitchFamily="34" charset="0"/>
              </a:rPr>
              <a:t>Vehicle Miles Traveled (VMT) in Nevada</a:t>
            </a:r>
          </a:p>
        </p:txBody>
      </p:sp>
      <p:sp>
        <p:nvSpPr>
          <p:cNvPr id="2" name="TextBox 1">
            <a:extLst>
              <a:ext uri="{FF2B5EF4-FFF2-40B4-BE49-F238E27FC236}">
                <a16:creationId xmlns:a16="http://schemas.microsoft.com/office/drawing/2014/main" id="{8F1F3166-D3F9-B820-33BC-11C4B57D1C19}"/>
              </a:ext>
            </a:extLst>
          </p:cNvPr>
          <p:cNvSpPr txBox="1"/>
          <p:nvPr/>
        </p:nvSpPr>
        <p:spPr>
          <a:xfrm>
            <a:off x="360317" y="1558451"/>
            <a:ext cx="10622211" cy="830997"/>
          </a:xfrm>
          <a:prstGeom prst="rect">
            <a:avLst/>
          </a:prstGeom>
          <a:noFill/>
        </p:spPr>
        <p:txBody>
          <a:bodyPr wrap="square">
            <a:spAutoFit/>
          </a:bodyPr>
          <a:lstStyle/>
          <a:p>
            <a:r>
              <a:rPr lang="en-US" sz="2400" b="1" u="none" strike="noStrike" dirty="0">
                <a:solidFill>
                  <a:srgbClr val="03193A"/>
                </a:solidFill>
                <a:effectLst/>
                <a:latin typeface="Segoe UI Semibold" panose="020B0502040204020203" pitchFamily="34" charset="0"/>
                <a:cs typeface="Segoe UI Semibold" panose="020B0502040204020203" pitchFamily="34" charset="0"/>
              </a:rPr>
              <a:t>Increases in Vehicle Miles Traveled (VMT) on Nevada roadways has been </a:t>
            </a:r>
            <a:r>
              <a:rPr lang="en-US" sz="2400" b="1" u="none" strike="noStrike" dirty="0">
                <a:solidFill>
                  <a:srgbClr val="C04F15"/>
                </a:solidFill>
                <a:effectLst/>
                <a:latin typeface="Segoe UI Semibold" panose="020B0502040204020203" pitchFamily="34" charset="0"/>
                <a:cs typeface="Segoe UI Semibold" panose="020B0502040204020203" pitchFamily="34" charset="0"/>
              </a:rPr>
              <a:t>four times greater than the U.S. average.</a:t>
            </a:r>
            <a:r>
              <a:rPr lang="en-US" sz="2400" b="1" dirty="0">
                <a:solidFill>
                  <a:srgbClr val="C04F15"/>
                </a:solidFill>
                <a:effectLst/>
                <a:latin typeface="Segoe UI Semibold" panose="020B0502040204020203" pitchFamily="34" charset="0"/>
                <a:cs typeface="Segoe UI Semibold" panose="020B0502040204020203" pitchFamily="34" charset="0"/>
              </a:rPr>
              <a:t>​</a:t>
            </a:r>
            <a:endParaRPr lang="en-US" sz="2400" b="1" dirty="0">
              <a:solidFill>
                <a:srgbClr val="C04F15"/>
              </a:solidFill>
              <a:latin typeface="Segoe UI Semibold" panose="020B0502040204020203" pitchFamily="34" charset="0"/>
              <a:cs typeface="Segoe UI Semibold" panose="020B0502040204020203" pitchFamily="34" charset="0"/>
            </a:endParaRPr>
          </a:p>
        </p:txBody>
      </p:sp>
      <p:pic>
        <p:nvPicPr>
          <p:cNvPr id="18" name="Picture 17" descr="A graph depicting Nevada Vehicle Miles of Travel depicting sharp increases and decreases from 2016-2022.">
            <a:extLst>
              <a:ext uri="{FF2B5EF4-FFF2-40B4-BE49-F238E27FC236}">
                <a16:creationId xmlns:a16="http://schemas.microsoft.com/office/drawing/2014/main" id="{E5960281-1FA2-8222-F2AD-444F66F19EAD}"/>
              </a:ext>
            </a:extLst>
          </p:cNvPr>
          <p:cNvPicPr>
            <a:picLocks noChangeAspect="1"/>
          </p:cNvPicPr>
          <p:nvPr/>
        </p:nvPicPr>
        <p:blipFill>
          <a:blip r:embed="rId5"/>
          <a:stretch>
            <a:fillRect/>
          </a:stretch>
        </p:blipFill>
        <p:spPr>
          <a:xfrm>
            <a:off x="0" y="2641412"/>
            <a:ext cx="5940561" cy="3759642"/>
          </a:xfrm>
          <a:prstGeom prst="rect">
            <a:avLst/>
          </a:prstGeom>
        </p:spPr>
      </p:pic>
      <p:sp>
        <p:nvSpPr>
          <p:cNvPr id="11" name="TextBox 10">
            <a:extLst>
              <a:ext uri="{FF2B5EF4-FFF2-40B4-BE49-F238E27FC236}">
                <a16:creationId xmlns:a16="http://schemas.microsoft.com/office/drawing/2014/main" id="{25CE9ABF-497D-C6C1-9DBF-60493E85BD42}"/>
              </a:ext>
            </a:extLst>
          </p:cNvPr>
          <p:cNvSpPr txBox="1"/>
          <p:nvPr/>
        </p:nvSpPr>
        <p:spPr>
          <a:xfrm>
            <a:off x="6251441" y="3211314"/>
            <a:ext cx="5073619" cy="523220"/>
          </a:xfrm>
          <a:prstGeom prst="rect">
            <a:avLst/>
          </a:prstGeom>
          <a:noFill/>
        </p:spPr>
        <p:txBody>
          <a:bodyPr wrap="square" rtlCol="0">
            <a:spAutoFit/>
          </a:bodyPr>
          <a:lstStyle/>
          <a:p>
            <a:r>
              <a:rPr lang="en-US" sz="2800" b="1" dirty="0">
                <a:latin typeface="+mj-lt"/>
              </a:rPr>
              <a:t>Vehicle Miles Traveled (VMT</a:t>
            </a:r>
          </a:p>
        </p:txBody>
      </p:sp>
      <p:sp>
        <p:nvSpPr>
          <p:cNvPr id="12" name="TextBox 11">
            <a:extLst>
              <a:ext uri="{FF2B5EF4-FFF2-40B4-BE49-F238E27FC236}">
                <a16:creationId xmlns:a16="http://schemas.microsoft.com/office/drawing/2014/main" id="{8B49B915-E28D-859F-7990-48AC14DDFEC9}"/>
              </a:ext>
            </a:extLst>
          </p:cNvPr>
          <p:cNvSpPr txBox="1"/>
          <p:nvPr/>
        </p:nvSpPr>
        <p:spPr>
          <a:xfrm>
            <a:off x="6251442" y="3606644"/>
            <a:ext cx="3456382" cy="400110"/>
          </a:xfrm>
          <a:prstGeom prst="rect">
            <a:avLst/>
          </a:prstGeom>
          <a:noFill/>
        </p:spPr>
        <p:txBody>
          <a:bodyPr wrap="square" rtlCol="0">
            <a:spAutoFit/>
          </a:bodyPr>
          <a:lstStyle/>
          <a:p>
            <a:r>
              <a:rPr lang="en-US" sz="2000" i="1">
                <a:solidFill>
                  <a:srgbClr val="C04F15"/>
                </a:solidFill>
              </a:rPr>
              <a:t>Source: US Census Bureau</a:t>
            </a:r>
          </a:p>
        </p:txBody>
      </p:sp>
      <p:sp>
        <p:nvSpPr>
          <p:cNvPr id="13" name="TextBox 12">
            <a:extLst>
              <a:ext uri="{FF2B5EF4-FFF2-40B4-BE49-F238E27FC236}">
                <a16:creationId xmlns:a16="http://schemas.microsoft.com/office/drawing/2014/main" id="{D6A02228-6E58-1BFF-9C01-CF91CEE01804}"/>
              </a:ext>
            </a:extLst>
          </p:cNvPr>
          <p:cNvSpPr txBox="1"/>
          <p:nvPr/>
        </p:nvSpPr>
        <p:spPr>
          <a:xfrm>
            <a:off x="9400268" y="4106934"/>
            <a:ext cx="1734064" cy="400110"/>
          </a:xfrm>
          <a:prstGeom prst="rect">
            <a:avLst/>
          </a:prstGeom>
          <a:noFill/>
        </p:spPr>
        <p:txBody>
          <a:bodyPr wrap="none" rtlCol="0">
            <a:spAutoFit/>
          </a:bodyPr>
          <a:lstStyle/>
          <a:p>
            <a:r>
              <a:rPr lang="en-US" sz="2000" b="1">
                <a:solidFill>
                  <a:srgbClr val="C04F15"/>
                </a:solidFill>
              </a:rPr>
              <a:t>Nevada VMT</a:t>
            </a:r>
          </a:p>
        </p:txBody>
      </p:sp>
      <p:sp>
        <p:nvSpPr>
          <p:cNvPr id="15" name="TextBox 14">
            <a:extLst>
              <a:ext uri="{FF2B5EF4-FFF2-40B4-BE49-F238E27FC236}">
                <a16:creationId xmlns:a16="http://schemas.microsoft.com/office/drawing/2014/main" id="{68162FD8-9BCB-7984-A310-6263D0A25018}"/>
              </a:ext>
            </a:extLst>
          </p:cNvPr>
          <p:cNvSpPr txBox="1"/>
          <p:nvPr/>
        </p:nvSpPr>
        <p:spPr>
          <a:xfrm>
            <a:off x="8162074" y="4015829"/>
            <a:ext cx="1321196" cy="769441"/>
          </a:xfrm>
          <a:prstGeom prst="rect">
            <a:avLst/>
          </a:prstGeom>
          <a:noFill/>
        </p:spPr>
        <p:txBody>
          <a:bodyPr wrap="none" rtlCol="0">
            <a:spAutoFit/>
          </a:bodyPr>
          <a:lstStyle/>
          <a:p>
            <a:r>
              <a:rPr lang="en-US" sz="4400" b="1" dirty="0"/>
              <a:t>25%</a:t>
            </a:r>
          </a:p>
        </p:txBody>
      </p:sp>
      <p:sp>
        <p:nvSpPr>
          <p:cNvPr id="14" name="TextBox 13">
            <a:extLst>
              <a:ext uri="{FF2B5EF4-FFF2-40B4-BE49-F238E27FC236}">
                <a16:creationId xmlns:a16="http://schemas.microsoft.com/office/drawing/2014/main" id="{57EAFB99-96A6-AC49-306A-A41F094ACF68}"/>
              </a:ext>
            </a:extLst>
          </p:cNvPr>
          <p:cNvSpPr txBox="1"/>
          <p:nvPr/>
        </p:nvSpPr>
        <p:spPr>
          <a:xfrm>
            <a:off x="9386047" y="4329949"/>
            <a:ext cx="2585772" cy="400110"/>
          </a:xfrm>
          <a:prstGeom prst="rect">
            <a:avLst/>
          </a:prstGeom>
          <a:noFill/>
        </p:spPr>
        <p:txBody>
          <a:bodyPr wrap="none" rtlCol="0">
            <a:spAutoFit/>
          </a:bodyPr>
          <a:lstStyle/>
          <a:p>
            <a:r>
              <a:rPr lang="en-US" sz="2000"/>
              <a:t>Increase, 2010 - 2023</a:t>
            </a:r>
          </a:p>
        </p:txBody>
      </p:sp>
      <p:sp>
        <p:nvSpPr>
          <p:cNvPr id="16" name="TextBox 15">
            <a:extLst>
              <a:ext uri="{FF2B5EF4-FFF2-40B4-BE49-F238E27FC236}">
                <a16:creationId xmlns:a16="http://schemas.microsoft.com/office/drawing/2014/main" id="{9846AA15-E21F-AB9A-F9C6-16A89A4BB995}"/>
              </a:ext>
            </a:extLst>
          </p:cNvPr>
          <p:cNvSpPr txBox="1"/>
          <p:nvPr/>
        </p:nvSpPr>
        <p:spPr>
          <a:xfrm>
            <a:off x="9386046" y="4730059"/>
            <a:ext cx="1152880" cy="400110"/>
          </a:xfrm>
          <a:prstGeom prst="rect">
            <a:avLst/>
          </a:prstGeom>
          <a:noFill/>
        </p:spPr>
        <p:txBody>
          <a:bodyPr wrap="none" rtlCol="0">
            <a:spAutoFit/>
          </a:bodyPr>
          <a:lstStyle/>
          <a:p>
            <a:r>
              <a:rPr lang="en-US" sz="2000" b="1">
                <a:solidFill>
                  <a:schemeClr val="accent1"/>
                </a:solidFill>
              </a:rPr>
              <a:t>US VMT</a:t>
            </a:r>
          </a:p>
        </p:txBody>
      </p:sp>
      <p:sp>
        <p:nvSpPr>
          <p:cNvPr id="20" name="TextBox 19">
            <a:extLst>
              <a:ext uri="{FF2B5EF4-FFF2-40B4-BE49-F238E27FC236}">
                <a16:creationId xmlns:a16="http://schemas.microsoft.com/office/drawing/2014/main" id="{F9473E35-8126-6ADE-AA37-FB69568AD249}"/>
              </a:ext>
            </a:extLst>
          </p:cNvPr>
          <p:cNvSpPr txBox="1"/>
          <p:nvPr/>
        </p:nvSpPr>
        <p:spPr>
          <a:xfrm>
            <a:off x="8441618" y="4666165"/>
            <a:ext cx="997389" cy="769441"/>
          </a:xfrm>
          <a:prstGeom prst="rect">
            <a:avLst/>
          </a:prstGeom>
          <a:noFill/>
        </p:spPr>
        <p:txBody>
          <a:bodyPr wrap="none" rtlCol="0">
            <a:spAutoFit/>
          </a:bodyPr>
          <a:lstStyle/>
          <a:p>
            <a:r>
              <a:rPr lang="en-US" sz="4400" b="1"/>
              <a:t>6%</a:t>
            </a:r>
          </a:p>
        </p:txBody>
      </p:sp>
      <p:sp>
        <p:nvSpPr>
          <p:cNvPr id="19" name="TextBox 18">
            <a:extLst>
              <a:ext uri="{FF2B5EF4-FFF2-40B4-BE49-F238E27FC236}">
                <a16:creationId xmlns:a16="http://schemas.microsoft.com/office/drawing/2014/main" id="{D423244F-D3CC-1490-2E79-C7E7EBD7AD4D}"/>
              </a:ext>
            </a:extLst>
          </p:cNvPr>
          <p:cNvSpPr txBox="1"/>
          <p:nvPr/>
        </p:nvSpPr>
        <p:spPr>
          <a:xfrm>
            <a:off x="9386047" y="4981120"/>
            <a:ext cx="2585772" cy="400110"/>
          </a:xfrm>
          <a:prstGeom prst="rect">
            <a:avLst/>
          </a:prstGeom>
          <a:noFill/>
        </p:spPr>
        <p:txBody>
          <a:bodyPr wrap="none" rtlCol="0">
            <a:spAutoFit/>
          </a:bodyPr>
          <a:lstStyle/>
          <a:p>
            <a:r>
              <a:rPr lang="en-US" sz="2000"/>
              <a:t>Increase, 2010 - 2023</a:t>
            </a:r>
          </a:p>
        </p:txBody>
      </p:sp>
      <p:sp>
        <p:nvSpPr>
          <p:cNvPr id="25" name="Slide Number Placeholder 24">
            <a:extLst>
              <a:ext uri="{FF2B5EF4-FFF2-40B4-BE49-F238E27FC236}">
                <a16:creationId xmlns:a16="http://schemas.microsoft.com/office/drawing/2014/main" id="{5A49F70A-1E62-5FBF-8FF3-EDDD5333B7FA}"/>
              </a:ext>
            </a:extLst>
          </p:cNvPr>
          <p:cNvSpPr>
            <a:spLocks noGrp="1"/>
          </p:cNvSpPr>
          <p:nvPr>
            <p:ph type="sldNum" sz="quarter" idx="12"/>
          </p:nvPr>
        </p:nvSpPr>
        <p:spPr/>
        <p:txBody>
          <a:bodyPr/>
          <a:lstStyle/>
          <a:p>
            <a:fld id="{F3EC3B26-B3F3-C249-9032-A93DF6D0CE32}" type="slidenum">
              <a:rPr lang="en-US" smtClean="0"/>
              <a:t>8</a:t>
            </a:fld>
            <a:endParaRPr lang="en-US"/>
          </a:p>
        </p:txBody>
      </p:sp>
      <p:pic>
        <p:nvPicPr>
          <p:cNvPr id="6" name="Picture 5" descr="Nevada Department of Transportation Logo">
            <a:extLst>
              <a:ext uri="{FF2B5EF4-FFF2-40B4-BE49-F238E27FC236}">
                <a16:creationId xmlns:a16="http://schemas.microsoft.com/office/drawing/2014/main" id="{B648302A-41F7-CFB0-D7A1-C5DFAEF4DC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7539" y="6086623"/>
            <a:ext cx="1165947" cy="606218"/>
          </a:xfrm>
          <a:prstGeom prst="rect">
            <a:avLst/>
          </a:prstGeom>
        </p:spPr>
      </p:pic>
    </p:spTree>
    <p:extLst>
      <p:ext uri="{BB962C8B-B14F-4D97-AF65-F5344CB8AC3E}">
        <p14:creationId xmlns:p14="http://schemas.microsoft.com/office/powerpoint/2010/main" val="130895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E8B6-BCC3-F7F1-7C01-D6DB706C2B92}"/>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05F2ADD8-A2DB-EC11-7F53-4D95185D2B61}"/>
              </a:ext>
            </a:extLst>
          </p:cNvPr>
          <p:cNvSpPr txBox="1"/>
          <p:nvPr/>
        </p:nvSpPr>
        <p:spPr>
          <a:xfrm>
            <a:off x="501427" y="149589"/>
            <a:ext cx="11296650" cy="1323439"/>
          </a:xfrm>
          <a:prstGeom prst="rect">
            <a:avLst/>
          </a:prstGeom>
          <a:noFill/>
        </p:spPr>
        <p:txBody>
          <a:bodyPr wrap="square" lIns="91440" tIns="45720" rIns="91440" bIns="45720" rtlCol="0" anchor="t">
            <a:spAutoFit/>
          </a:bodyPr>
          <a:lstStyle/>
          <a:p>
            <a:pPr defTabSz="914400">
              <a:defRPr/>
            </a:pPr>
            <a:r>
              <a:rPr lang="en-US" sz="4000" b="1">
                <a:solidFill>
                  <a:srgbClr val="0054A4"/>
                </a:solidFill>
                <a:latin typeface="Roboto" panose="02000000000000000000" pitchFamily="2" charset="0"/>
                <a:ea typeface="Roboto" panose="02000000000000000000" pitchFamily="2" charset="0"/>
                <a:cs typeface="+mj-cs"/>
              </a:rPr>
              <a:t>Inflation Outpaces</a:t>
            </a:r>
            <a:br>
              <a:rPr lang="en-US" sz="4000" b="1">
                <a:solidFill>
                  <a:srgbClr val="0054A4"/>
                </a:solidFill>
                <a:latin typeface="Roboto" panose="02000000000000000000" pitchFamily="2" charset="0"/>
                <a:ea typeface="Roboto" panose="02000000000000000000" pitchFamily="2" charset="0"/>
                <a:cs typeface="+mj-cs"/>
              </a:rPr>
            </a:br>
            <a:r>
              <a:rPr lang="en-US" sz="4000" b="1">
                <a:solidFill>
                  <a:srgbClr val="0054A4"/>
                </a:solidFill>
                <a:latin typeface="Roboto" panose="02000000000000000000" pitchFamily="2" charset="0"/>
                <a:ea typeface="Roboto" panose="02000000000000000000" pitchFamily="2" charset="0"/>
                <a:cs typeface="+mj-cs"/>
              </a:rPr>
              <a:t>Revenue Growth</a:t>
            </a:r>
            <a:endParaRPr lang="en-US" sz="4000" b="1" i="0" u="none" strike="noStrike" kern="1200" normalizeH="0" baseline="0" noProof="0">
              <a:ln>
                <a:noFill/>
              </a:ln>
              <a:solidFill>
                <a:srgbClr val="0054A4"/>
              </a:solidFill>
              <a:effectLst/>
              <a:uLnTx/>
              <a:uFillTx/>
              <a:latin typeface="Roboto" panose="02000000000000000000" pitchFamily="2" charset="0"/>
              <a:ea typeface="Roboto" panose="02000000000000000000" pitchFamily="2" charset="0"/>
              <a:cs typeface="Segoe UI"/>
            </a:endParaRPr>
          </a:p>
        </p:txBody>
      </p:sp>
      <p:sp>
        <p:nvSpPr>
          <p:cNvPr id="5" name="Rectangle 4">
            <a:extLst>
              <a:ext uri="{FF2B5EF4-FFF2-40B4-BE49-F238E27FC236}">
                <a16:creationId xmlns:a16="http://schemas.microsoft.com/office/drawing/2014/main" id="{FB1FA9F4-ECE9-8C35-79B4-43F3C2BD0D05}"/>
              </a:ext>
            </a:extLst>
          </p:cNvPr>
          <p:cNvSpPr/>
          <p:nvPr/>
        </p:nvSpPr>
        <p:spPr>
          <a:xfrm>
            <a:off x="5597236" y="0"/>
            <a:ext cx="6797964" cy="6858000"/>
          </a:xfrm>
          <a:prstGeom prst="rect">
            <a:avLst/>
          </a:prstGeom>
          <a:solidFill>
            <a:srgbClr val="FFB9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rt, histogram&#10;&#10;AI-generated content may be incorrect.">
            <a:extLst>
              <a:ext uri="{FF2B5EF4-FFF2-40B4-BE49-F238E27FC236}">
                <a16:creationId xmlns:a16="http://schemas.microsoft.com/office/drawing/2014/main" id="{2BDB5D9F-46FC-4848-0700-B9AAB0E20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665" y="1043710"/>
            <a:ext cx="5822412" cy="5500271"/>
          </a:xfrm>
          <a:prstGeom prst="rect">
            <a:avLst/>
          </a:prstGeom>
        </p:spPr>
      </p:pic>
      <p:sp>
        <p:nvSpPr>
          <p:cNvPr id="3" name="TextBox 2">
            <a:extLst>
              <a:ext uri="{FF2B5EF4-FFF2-40B4-BE49-F238E27FC236}">
                <a16:creationId xmlns:a16="http://schemas.microsoft.com/office/drawing/2014/main" id="{1E673C72-6C46-C9A0-F724-D47F1D9021DE}"/>
              </a:ext>
            </a:extLst>
          </p:cNvPr>
          <p:cNvSpPr txBox="1"/>
          <p:nvPr/>
        </p:nvSpPr>
        <p:spPr>
          <a:xfrm>
            <a:off x="6259139" y="543454"/>
            <a:ext cx="5116260" cy="1308050"/>
          </a:xfrm>
          <a:prstGeom prst="rect">
            <a:avLst/>
          </a:prstGeom>
          <a:noFill/>
        </p:spPr>
        <p:txBody>
          <a:bodyPr wrap="square" rtlCol="0">
            <a:spAutoFit/>
          </a:bodyPr>
          <a:lstStyle/>
          <a:p>
            <a:pPr algn="ctr"/>
            <a:r>
              <a:rPr lang="en-US" sz="2500">
                <a:latin typeface="Roboto" panose="02000000000000000000" pitchFamily="2" charset="0"/>
                <a:ea typeface="Roboto" panose="02000000000000000000" pitchFamily="2" charset="0"/>
              </a:rPr>
              <a:t>National Highway Construction </a:t>
            </a:r>
          </a:p>
          <a:p>
            <a:pPr algn="ctr"/>
            <a:r>
              <a:rPr lang="en-US" sz="3700">
                <a:latin typeface="Roboto" panose="02000000000000000000" pitchFamily="2" charset="0"/>
                <a:ea typeface="Roboto" panose="02000000000000000000" pitchFamily="2" charset="0"/>
              </a:rPr>
              <a:t>Cost Index  ( NHCCI)</a:t>
            </a:r>
          </a:p>
          <a:p>
            <a:pPr algn="ctr"/>
            <a:r>
              <a:rPr lang="en-US" sz="1700">
                <a:solidFill>
                  <a:schemeClr val="bg1"/>
                </a:solidFill>
                <a:latin typeface="Roboto" panose="02000000000000000000" pitchFamily="2" charset="0"/>
                <a:ea typeface="Roboto" panose="02000000000000000000" pitchFamily="2" charset="0"/>
              </a:rPr>
              <a:t>vs Highway Fund State User Revenue Growth</a:t>
            </a:r>
          </a:p>
        </p:txBody>
      </p:sp>
      <p:pic>
        <p:nvPicPr>
          <p:cNvPr id="16" name="Picture 15" descr="Icon&#10;&#10;AI-generated content may be incorrect.">
            <a:extLst>
              <a:ext uri="{FF2B5EF4-FFF2-40B4-BE49-F238E27FC236}">
                <a16:creationId xmlns:a16="http://schemas.microsoft.com/office/drawing/2014/main" id="{C711FBD9-1A4A-C278-C597-C0DEA101E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5477" y="2713572"/>
            <a:ext cx="1726887" cy="1114028"/>
          </a:xfrm>
          <a:prstGeom prst="rect">
            <a:avLst/>
          </a:prstGeom>
        </p:spPr>
      </p:pic>
      <p:sp>
        <p:nvSpPr>
          <p:cNvPr id="17" name="TextBox 16">
            <a:extLst>
              <a:ext uri="{FF2B5EF4-FFF2-40B4-BE49-F238E27FC236}">
                <a16:creationId xmlns:a16="http://schemas.microsoft.com/office/drawing/2014/main" id="{C337F0C9-A182-0DE5-97F3-DC1C438CC0C8}"/>
              </a:ext>
            </a:extLst>
          </p:cNvPr>
          <p:cNvSpPr txBox="1"/>
          <p:nvPr/>
        </p:nvSpPr>
        <p:spPr>
          <a:xfrm>
            <a:off x="8654472" y="2379600"/>
            <a:ext cx="1948873" cy="1123384"/>
          </a:xfrm>
          <a:prstGeom prst="rect">
            <a:avLst/>
          </a:prstGeom>
          <a:noFill/>
        </p:spPr>
        <p:txBody>
          <a:bodyPr wrap="square" rtlCol="0">
            <a:spAutoFit/>
          </a:bodyPr>
          <a:lstStyle/>
          <a:p>
            <a:r>
              <a:rPr lang="en-US" sz="6700" b="1">
                <a:solidFill>
                  <a:schemeClr val="bg1"/>
                </a:solidFill>
                <a:latin typeface="Roboto" panose="02000000000000000000" pitchFamily="2" charset="0"/>
                <a:ea typeface="Roboto" panose="02000000000000000000" pitchFamily="2" charset="0"/>
              </a:rPr>
              <a:t>68%</a:t>
            </a:r>
          </a:p>
        </p:txBody>
      </p:sp>
      <p:sp>
        <p:nvSpPr>
          <p:cNvPr id="18" name="TextBox 17">
            <a:extLst>
              <a:ext uri="{FF2B5EF4-FFF2-40B4-BE49-F238E27FC236}">
                <a16:creationId xmlns:a16="http://schemas.microsoft.com/office/drawing/2014/main" id="{3EA30345-A7F6-9A6D-134C-65E8EDE494AD}"/>
              </a:ext>
            </a:extLst>
          </p:cNvPr>
          <p:cNvSpPr txBox="1"/>
          <p:nvPr/>
        </p:nvSpPr>
        <p:spPr>
          <a:xfrm>
            <a:off x="8654471" y="3300796"/>
            <a:ext cx="1948873" cy="646331"/>
          </a:xfrm>
          <a:prstGeom prst="rect">
            <a:avLst/>
          </a:prstGeom>
          <a:noFill/>
        </p:spPr>
        <p:txBody>
          <a:bodyPr wrap="square" rtlCol="0">
            <a:spAutoFit/>
          </a:bodyPr>
          <a:lstStyle/>
          <a:p>
            <a:r>
              <a:rPr lang="en-US">
                <a:solidFill>
                  <a:schemeClr val="bg1"/>
                </a:solidFill>
                <a:latin typeface="Roboto" panose="02000000000000000000" pitchFamily="2" charset="0"/>
                <a:ea typeface="Roboto" panose="02000000000000000000" pitchFamily="2" charset="0"/>
              </a:rPr>
              <a:t>COST INCREASE SINCE Q4 2020</a:t>
            </a:r>
          </a:p>
        </p:txBody>
      </p:sp>
      <p:sp>
        <p:nvSpPr>
          <p:cNvPr id="19" name="TextBox 18">
            <a:extLst>
              <a:ext uri="{FF2B5EF4-FFF2-40B4-BE49-F238E27FC236}">
                <a16:creationId xmlns:a16="http://schemas.microsoft.com/office/drawing/2014/main" id="{A3333305-F624-84BE-5A26-E582FF8620C0}"/>
              </a:ext>
            </a:extLst>
          </p:cNvPr>
          <p:cNvSpPr txBox="1"/>
          <p:nvPr/>
        </p:nvSpPr>
        <p:spPr>
          <a:xfrm>
            <a:off x="600364" y="1681018"/>
            <a:ext cx="4215022" cy="5032147"/>
          </a:xfrm>
          <a:prstGeom prst="rect">
            <a:avLst/>
          </a:prstGeom>
          <a:noFill/>
        </p:spPr>
        <p:txBody>
          <a:bodyPr wrap="square" lIns="91440" tIns="45720" rIns="91440" bIns="45720" rtlCol="0" anchor="t">
            <a:spAutoFit/>
          </a:bodyPr>
          <a:lstStyle/>
          <a:p>
            <a:r>
              <a:rPr lang="en-US" sz="2300" b="1" dirty="0">
                <a:solidFill>
                  <a:srgbClr val="1B8F8B"/>
                </a:solidFill>
                <a:latin typeface="Roboto"/>
                <a:ea typeface="Roboto"/>
                <a:cs typeface="Roboto"/>
              </a:rPr>
              <a:t>Escalating Costs</a:t>
            </a:r>
          </a:p>
          <a:p>
            <a:endParaRPr lang="en-US">
              <a:latin typeface="Roboto" panose="02000000000000000000" pitchFamily="2" charset="0"/>
              <a:ea typeface="Roboto" panose="02000000000000000000" pitchFamily="2" charset="0"/>
            </a:endParaRPr>
          </a:p>
          <a:p>
            <a:r>
              <a:rPr lang="en-US" dirty="0">
                <a:latin typeface="Roboto"/>
                <a:ea typeface="Roboto"/>
                <a:cs typeface="Roboto"/>
              </a:rPr>
              <a:t>Like other states, NDOT has seen highway​ construction costs skyrocket. </a:t>
            </a:r>
          </a:p>
          <a:p>
            <a:endParaRPr lang="en-US">
              <a:latin typeface="Roboto" panose="02000000000000000000" pitchFamily="2" charset="0"/>
              <a:ea typeface="Roboto" panose="02000000000000000000" pitchFamily="2" charset="0"/>
            </a:endParaRPr>
          </a:p>
          <a:p>
            <a:pPr marL="285750" indent="-285750">
              <a:buClr>
                <a:srgbClr val="FF8C05"/>
              </a:buClr>
              <a:buFont typeface="Wingdings" pitchFamily="2" charset="2"/>
              <a:buChar char="§"/>
            </a:pPr>
            <a:r>
              <a:rPr lang="en-US" dirty="0">
                <a:latin typeface="Roboto"/>
                <a:ea typeface="Roboto"/>
                <a:cs typeface="Roboto"/>
              </a:rPr>
              <a:t>Asphalt, Concrete, Steel, Labor</a:t>
            </a:r>
          </a:p>
          <a:p>
            <a:pPr marL="285750" indent="-285750">
              <a:buClr>
                <a:srgbClr val="FF8C05"/>
              </a:buClr>
              <a:buFont typeface="Wingdings" pitchFamily="2" charset="2"/>
              <a:buChar char="§"/>
            </a:pPr>
            <a:r>
              <a:rPr lang="en-US" dirty="0">
                <a:latin typeface="Roboto"/>
                <a:ea typeface="Roboto"/>
                <a:cs typeface="Roboto"/>
              </a:rPr>
              <a:t>Supply Chain Issues</a:t>
            </a:r>
          </a:p>
          <a:p>
            <a:pPr marL="285750" indent="-285750">
              <a:buClr>
                <a:srgbClr val="FF8C05"/>
              </a:buClr>
              <a:buFont typeface="Wingdings" pitchFamily="2" charset="2"/>
              <a:buChar char="§"/>
            </a:pPr>
            <a:r>
              <a:rPr lang="en-US" dirty="0">
                <a:latin typeface="Roboto"/>
                <a:ea typeface="Roboto"/>
                <a:cs typeface="Roboto"/>
              </a:rPr>
              <a:t>Highway construction costs rose by approx. ​68% from the Q4 of 2020 to the Q4 of 2023 ​        </a:t>
            </a:r>
          </a:p>
          <a:p>
            <a:pPr>
              <a:buClr>
                <a:srgbClr val="FF8C05"/>
              </a:buClr>
            </a:pPr>
            <a:r>
              <a:rPr lang="en-US" sz="1000" dirty="0">
                <a:latin typeface="Roboto"/>
                <a:ea typeface="Roboto"/>
                <a:cs typeface="Roboto"/>
              </a:rPr>
              <a:t>          (FHWA </a:t>
            </a:r>
            <a:r>
              <a:rPr lang="en-US" sz="1000" dirty="0" err="1">
                <a:latin typeface="Roboto"/>
                <a:ea typeface="Roboto"/>
                <a:cs typeface="Roboto"/>
              </a:rPr>
              <a:t>Nat'l</a:t>
            </a:r>
            <a:r>
              <a:rPr lang="en-US" sz="1000" dirty="0">
                <a:latin typeface="Roboto"/>
                <a:ea typeface="Roboto"/>
                <a:cs typeface="Roboto"/>
              </a:rPr>
              <a:t> Highway Construction Cost Index)</a:t>
            </a:r>
          </a:p>
          <a:p>
            <a:pPr marL="285750" indent="-285750">
              <a:buClr>
                <a:srgbClr val="FF8C05"/>
              </a:buClr>
              <a:buFont typeface="Wingdings" pitchFamily="2" charset="2"/>
              <a:buChar char="§"/>
            </a:pPr>
            <a:r>
              <a:rPr lang="en-US" dirty="0">
                <a:latin typeface="Roboto"/>
                <a:ea typeface="Roboto"/>
                <a:cs typeface="Roboto"/>
              </a:rPr>
              <a:t>Nationally 32% a year / NDOT average ~ 28%</a:t>
            </a:r>
          </a:p>
          <a:p>
            <a:pPr marL="285750" indent="-285750">
              <a:buClr>
                <a:srgbClr val="FF8C05"/>
              </a:buClr>
              <a:buFont typeface="Wingdings" pitchFamily="2" charset="2"/>
              <a:buChar char="§"/>
            </a:pPr>
            <a:endParaRPr lang="en-US">
              <a:latin typeface="Roboto" panose="02000000000000000000" pitchFamily="2" charset="0"/>
              <a:ea typeface="Roboto" panose="02000000000000000000" pitchFamily="2" charset="0"/>
            </a:endParaRPr>
          </a:p>
          <a:p>
            <a:pPr>
              <a:buClr>
                <a:srgbClr val="FF8C05"/>
              </a:buClr>
            </a:pPr>
            <a:r>
              <a:rPr lang="en-US" dirty="0">
                <a:latin typeface="Roboto"/>
                <a:ea typeface="Roboto"/>
                <a:cs typeface="Roboto"/>
              </a:rPr>
              <a:t>Tariff's......who knows how that will impact the industry?</a:t>
            </a:r>
          </a:p>
          <a:p>
            <a:pPr marL="285750" indent="-285750">
              <a:buClr>
                <a:srgbClr val="FF8C05"/>
              </a:buClr>
              <a:buFont typeface="Wingdings" pitchFamily="2" charset="2"/>
              <a:buChar char="§"/>
            </a:pPr>
            <a:endParaRPr lang="en-US">
              <a:latin typeface="Roboto" panose="02000000000000000000" pitchFamily="2" charset="0"/>
              <a:ea typeface="Roboto" panose="02000000000000000000" pitchFamily="2" charset="0"/>
            </a:endParaRPr>
          </a:p>
          <a:p>
            <a:endParaRPr lang="en-US">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42882716"/>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E2841"/>
      </a:dk2>
      <a:lt2>
        <a:srgbClr val="E8E8E8"/>
      </a:lt2>
      <a:accent1>
        <a:srgbClr val="0054A3"/>
      </a:accent1>
      <a:accent2>
        <a:srgbClr val="010E78"/>
      </a:accent2>
      <a:accent3>
        <a:srgbClr val="009999"/>
      </a:accent3>
      <a:accent4>
        <a:srgbClr val="FF8C05"/>
      </a:accent4>
      <a:accent5>
        <a:srgbClr val="FF6036"/>
      </a:accent5>
      <a:accent6>
        <a:srgbClr val="24282A"/>
      </a:accent6>
      <a:hlink>
        <a:srgbClr val="FF602A"/>
      </a:hlink>
      <a:folHlink>
        <a:srgbClr val="010E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1857</Words>
  <Application>Microsoft Office PowerPoint</Application>
  <PresentationFormat>Widescreen</PresentationFormat>
  <Paragraphs>238</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Arial,Sans-Serif</vt:lpstr>
      <vt:lpstr>Calibri</vt:lpstr>
      <vt:lpstr>Calibri Light</vt:lpstr>
      <vt:lpstr>Libre Franklin</vt:lpstr>
      <vt:lpstr>Roboto</vt:lpstr>
      <vt:lpstr>Segoe UI</vt:lpstr>
      <vt:lpstr>Segoe UI Semibold</vt:lpstr>
      <vt:lpstr>Segoe UI Semilight</vt:lpstr>
      <vt:lpstr>Symbol</vt:lpstr>
      <vt:lpstr>Trebuchet MS</vt:lpstr>
      <vt:lpstr>Wingdings</vt:lpstr>
      <vt:lpstr>Office Theme</vt:lpstr>
      <vt:lpstr>Funding Transportation 2025 Nevada Transportation Conference  Scott Hein  </vt:lpstr>
      <vt:lpstr>Nevada DOT Overview</vt:lpstr>
      <vt:lpstr>PowerPoint Presentation</vt:lpstr>
      <vt:lpstr>PowerPoint Presentation</vt:lpstr>
      <vt:lpstr>PowerPoint Presentation</vt:lpstr>
      <vt:lpstr>Federal Tax Revenue Trends</vt:lpstr>
      <vt:lpstr>Nevada’s Gas Tax Revenue </vt:lpstr>
      <vt:lpstr>Vehicle Miles Traveled (VMT) in Nevada</vt:lpstr>
      <vt:lpstr>PowerPoint Presentation</vt:lpstr>
      <vt:lpstr>Gas Tax Alternatives</vt:lpstr>
      <vt:lpstr>Electric Vehicle (EV) Registration Surcharges</vt:lpstr>
      <vt:lpstr>Staff Vacancies</vt:lpstr>
      <vt:lpstr>PowerPoint Presentation</vt:lpstr>
      <vt:lpstr>PowerPoint Presentation</vt:lpstr>
      <vt:lpstr>What is the One Nevada Process?  A data-driven, transparent process to identify and fund the best projects that achieve NDOT’s One Nevada Goals.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Pullen, Jae</dc:creator>
  <cp:lastModifiedBy>Hein, Scott</cp:lastModifiedBy>
  <cp:revision>109</cp:revision>
  <dcterms:created xsi:type="dcterms:W3CDTF">2024-04-26T20:58:27Z</dcterms:created>
  <dcterms:modified xsi:type="dcterms:W3CDTF">2025-05-13T05:25:31Z</dcterms:modified>
</cp:coreProperties>
</file>